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7" r:id="rId4"/>
    <p:sldId id="289" r:id="rId5"/>
    <p:sldId id="272" r:id="rId6"/>
    <p:sldId id="288" r:id="rId7"/>
    <p:sldId id="274" r:id="rId8"/>
    <p:sldId id="263" r:id="rId9"/>
    <p:sldId id="275" r:id="rId10"/>
    <p:sldId id="291" r:id="rId11"/>
    <p:sldId id="277" r:id="rId12"/>
    <p:sldId id="292" r:id="rId13"/>
    <p:sldId id="276" r:id="rId14"/>
    <p:sldId id="296" r:id="rId15"/>
    <p:sldId id="278" r:id="rId16"/>
    <p:sldId id="284" r:id="rId17"/>
    <p:sldId id="261" r:id="rId18"/>
    <p:sldId id="297" r:id="rId19"/>
    <p:sldId id="279" r:id="rId20"/>
    <p:sldId id="290" r:id="rId21"/>
    <p:sldId id="287" r:id="rId22"/>
    <p:sldId id="299" r:id="rId23"/>
    <p:sldId id="271" r:id="rId24"/>
    <p:sldId id="260" r:id="rId25"/>
    <p:sldId id="266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97" userDrawn="1">
          <p15:clr>
            <a:srgbClr val="A4A3A4"/>
          </p15:clr>
        </p15:guide>
        <p15:guide id="3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FF8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56" autoAdjust="0"/>
    <p:restoredTop sz="94660"/>
  </p:normalViewPr>
  <p:slideViewPr>
    <p:cSldViewPr showGuides="1">
      <p:cViewPr varScale="1">
        <p:scale>
          <a:sx n="103" d="100"/>
          <a:sy n="103" d="100"/>
        </p:scale>
        <p:origin x="150" y="276"/>
      </p:cViewPr>
      <p:guideLst>
        <p:guide orient="horz" pos="1933"/>
        <p:guide pos="3897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C8CBA-DC7A-4289-80CD-CD0157270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3C1FCD-E55A-44F9-8892-4A807A5E7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C0511-0FDB-47C7-8B90-805CCD0E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414D97-70E7-480F-8222-6F34BC1B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2CF26-0EA7-4A60-A210-ACE087D0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5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8D3AF-1EE6-45DF-AA11-D7AB75E7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377B6A6-4D61-42B4-A7F9-D6501E284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2191B-759C-4D44-89F7-EC08A4E84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AB8909-870D-4FAC-933E-F49BA52F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1DB187-B7BC-47EF-81B4-86880DDC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15EB44-D8A8-42A2-87B4-E776B77D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65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27E39-7F3D-4E7F-9668-EF9507FA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CA81D4-0BCB-42ED-AC7A-E45FD3460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CE0F1C-109C-4EA2-A65F-E09C6E55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5594AD-D178-48AF-8C58-D05C74CD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510DED-63B7-48D8-9E06-A662429C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47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0AC84A-7B23-4D54-A9DB-161407CE6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6E8208-861E-4EF3-816E-6E44D756E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05B6CA-BF28-4CFD-BE93-F003DA31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0D3FC2-39D2-49CB-BDCD-4237856A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D15A0C-6D58-410E-A92A-3BB23112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308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3AF58E-CCD9-4DE6-A7E2-26BDC09F15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041BA97-BAD9-4001-9506-E11005E1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65125"/>
            <a:ext cx="11475001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24D964D-FD5B-48F5-8B18-EACAC6049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1836737"/>
            <a:ext cx="11530013" cy="102234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957B8229-3341-4204-ABAC-7770516A4EC8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280988" y="2713037"/>
            <a:ext cx="11630512" cy="377983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87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359AD-D581-4F32-8D7B-5A7303AC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34C58F-C553-4C59-A9E5-5639B012F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1C6E13-94F1-4E84-9F27-B4C3B09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6272E1-B1DF-4FBD-A0FD-492ABFCA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4DEC83-DAA5-4C6D-8D4B-BF03457A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18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2E189-CF27-420A-85D2-E5876822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D5A772-C4C8-4E08-B48F-8CD51F434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C306F-4EA4-496E-A1CA-5F6823D51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464ED1-21C8-4BCE-AF1A-B821DC4C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936C59-1F73-4222-8ED4-BF5683B4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13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E85C9-EC20-436D-BAE5-2C4F1243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8B4579-DA0D-40FA-BCCC-F526B965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96D469-6CF6-494C-A1D2-E70D4220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A158C2-021E-481A-885A-9D0352A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62E538-35FF-491E-A7A3-82618B2A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63556A-DAAA-4C39-BCB7-91D7999A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8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EF1A4-36D4-4779-9E12-49252917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F2FBDC-D97C-46B0-8030-D8E4C2D56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B0FC86-B369-46C5-A7B8-B99B53D3F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09F369-837B-4C2E-8FA2-9C1F1791C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D0DC6A-000D-4F70-86B5-771632A54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301BC7-CB1F-4DBC-A2EB-9670C3B6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548F8B-02D5-4903-9013-3F583D64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2BB498-3D96-439C-AB4D-8E8D73ED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7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29087-FCBB-470F-B429-7A680B52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12003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29087-FCBB-470F-B429-7A680B52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1A572D3-4DA6-4192-BFF8-8B6EB79AD353}"/>
              </a:ext>
            </a:extLst>
          </p:cNvPr>
          <p:cNvSpPr/>
          <p:nvPr userDrawn="1"/>
        </p:nvSpPr>
        <p:spPr>
          <a:xfrm>
            <a:off x="0" y="6534000"/>
            <a:ext cx="3396000" cy="324000"/>
          </a:xfrm>
          <a:custGeom>
            <a:avLst/>
            <a:gdLst>
              <a:gd name="connsiteX0" fmla="*/ 0 w 3396000"/>
              <a:gd name="connsiteY0" fmla="*/ 0 h 324000"/>
              <a:gd name="connsiteX1" fmla="*/ 3216000 w 3396000"/>
              <a:gd name="connsiteY1" fmla="*/ 0 h 324000"/>
              <a:gd name="connsiteX2" fmla="*/ 3396000 w 3396000"/>
              <a:gd name="connsiteY2" fmla="*/ 324000 h 324000"/>
              <a:gd name="connsiteX3" fmla="*/ 3216000 w 3396000"/>
              <a:gd name="connsiteY3" fmla="*/ 324000 h 324000"/>
              <a:gd name="connsiteX4" fmla="*/ 3036000 w 3396000"/>
              <a:gd name="connsiteY4" fmla="*/ 324000 h 324000"/>
              <a:gd name="connsiteX5" fmla="*/ 0 w 3396000"/>
              <a:gd name="connsiteY5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000" h="324000">
                <a:moveTo>
                  <a:pt x="0" y="0"/>
                </a:moveTo>
                <a:lnTo>
                  <a:pt x="3216000" y="0"/>
                </a:lnTo>
                <a:lnTo>
                  <a:pt x="3396000" y="324000"/>
                </a:lnTo>
                <a:lnTo>
                  <a:pt x="3216000" y="324000"/>
                </a:lnTo>
                <a:lnTo>
                  <a:pt x="3036000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F8DA119-664A-4591-A005-453FEF365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168525"/>
            <a:ext cx="10515600" cy="40957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3756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EB3FA51-943B-4086-A25F-C0E65DD3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000" y="279000"/>
            <a:ext cx="6570000" cy="993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8B6AFF7-ABF1-4A29-84D5-00E32979F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0825" y="1538288"/>
            <a:ext cx="6570663" cy="432117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06DB0F6D-303F-4E81-A3D0-5C56453C23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6063" y="234000"/>
            <a:ext cx="2249487" cy="2609662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E19019EB-1908-499F-8DDD-57FCF302C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2780" y="3113662"/>
            <a:ext cx="2249487" cy="32846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42858865-2D1D-4E01-A5ED-8E9703C3F9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91802" y="549000"/>
            <a:ext cx="2249487" cy="32846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E2644163-594C-4D16-97AD-5643AA6E3E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91802" y="4095550"/>
            <a:ext cx="2249487" cy="260966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0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7E728-47D6-4475-94EF-3689685F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32C15-1300-464F-BA54-88642F54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ABC4BB-D24E-414A-9426-CF01BC1B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441789-CBAA-4724-8D24-AEFAEB11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E03F1F-5631-4AE9-84F5-166B1B54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D6C9F5-D723-4000-88BA-417FC3B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76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presentation-creation.ru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A010C-DA26-43A3-A460-B317C2B3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CAD0C7-F3AF-4A99-B7A4-594FB878E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B9764E-3742-48FF-B875-763B97BD9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C4ABE-3AB2-4760-AE95-817E917DACAD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A3201E-2B60-46A4-8BD3-4AC0C0112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470D74-DAAC-4D19-ACF5-2EF1544C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15"/>
            <a:extLst>
              <a:ext uri="{FF2B5EF4-FFF2-40B4-BE49-F238E27FC236}">
                <a16:creationId xmlns:a16="http://schemas.microsoft.com/office/drawing/2014/main" id="{835B29EF-FFFB-41B4-9133-19FFA86AB34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7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0C370953-F495-4EB6-B835-70A5E7B3F6EE}"/>
              </a:ext>
            </a:extLst>
          </p:cNvPr>
          <p:cNvSpPr/>
          <p:nvPr/>
        </p:nvSpPr>
        <p:spPr>
          <a:xfrm rot="10800000">
            <a:off x="-114000" y="-59092"/>
            <a:ext cx="7512001" cy="6976184"/>
          </a:xfrm>
          <a:custGeom>
            <a:avLst/>
            <a:gdLst>
              <a:gd name="connsiteX0" fmla="*/ 7512001 w 7512001"/>
              <a:gd name="connsiteY0" fmla="*/ 6976184 h 6976184"/>
              <a:gd name="connsiteX1" fmla="*/ 7471158 w 7512001"/>
              <a:gd name="connsiteY1" fmla="*/ 6914835 h 6976184"/>
              <a:gd name="connsiteX2" fmla="*/ 0 w 7512001"/>
              <a:gd name="connsiteY2" fmla="*/ 6914835 h 6976184"/>
              <a:gd name="connsiteX3" fmla="*/ 2882430 w 7512001"/>
              <a:gd name="connsiteY3" fmla="*/ 0 h 6976184"/>
              <a:gd name="connsiteX4" fmla="*/ 2920480 w 7512001"/>
              <a:gd name="connsiteY4" fmla="*/ 56832 h 6976184"/>
              <a:gd name="connsiteX5" fmla="*/ 7512001 w 7512001"/>
              <a:gd name="connsiteY5" fmla="*/ 56832 h 697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2001" h="6976184">
                <a:moveTo>
                  <a:pt x="7512001" y="6976184"/>
                </a:moveTo>
                <a:lnTo>
                  <a:pt x="7471158" y="6914835"/>
                </a:lnTo>
                <a:lnTo>
                  <a:pt x="0" y="6914835"/>
                </a:lnTo>
                <a:lnTo>
                  <a:pt x="2882430" y="0"/>
                </a:lnTo>
                <a:lnTo>
                  <a:pt x="2920480" y="56832"/>
                </a:lnTo>
                <a:lnTo>
                  <a:pt x="7512001" y="56832"/>
                </a:lnTo>
                <a:close/>
              </a:path>
            </a:pathLst>
          </a:cu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5415611" y="2827379"/>
            <a:ext cx="569591" cy="442254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69591"/>
              <a:gd name="connsiteY0" fmla="*/ 222006 h 5400000"/>
              <a:gd name="connsiteX1" fmla="*/ 540000 w 569591"/>
              <a:gd name="connsiteY1" fmla="*/ 0 h 5400000"/>
              <a:gd name="connsiteX2" fmla="*/ 569591 w 569591"/>
              <a:gd name="connsiteY2" fmla="*/ 5094866 h 5400000"/>
              <a:gd name="connsiteX3" fmla="*/ 0 w 569591"/>
              <a:gd name="connsiteY3" fmla="*/ 5400000 h 5400000"/>
              <a:gd name="connsiteX4" fmla="*/ 32 w 569591"/>
              <a:gd name="connsiteY4" fmla="*/ 222006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591" h="5400000">
                <a:moveTo>
                  <a:pt x="32" y="222006"/>
                </a:moveTo>
                <a:lnTo>
                  <a:pt x="540000" y="0"/>
                </a:lnTo>
                <a:lnTo>
                  <a:pt x="569591" y="5094866"/>
                </a:lnTo>
                <a:lnTo>
                  <a:pt x="0" y="5400000"/>
                </a:lnTo>
                <a:cubicBezTo>
                  <a:pt x="11" y="3674002"/>
                  <a:pt x="21" y="1948004"/>
                  <a:pt x="32" y="222006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7198910" y="-421810"/>
            <a:ext cx="540000" cy="517688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15764 w 540000"/>
              <a:gd name="connsiteY0" fmla="*/ 219317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15764 w 540000"/>
              <a:gd name="connsiteY4" fmla="*/ 219317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5400000">
                <a:moveTo>
                  <a:pt x="15764" y="219317"/>
                </a:moveTo>
                <a:lnTo>
                  <a:pt x="540000" y="0"/>
                </a:lnTo>
                <a:lnTo>
                  <a:pt x="465692" y="5204060"/>
                </a:lnTo>
                <a:lnTo>
                  <a:pt x="0" y="5400000"/>
                </a:lnTo>
                <a:cubicBezTo>
                  <a:pt x="5255" y="3673106"/>
                  <a:pt x="10509" y="1946211"/>
                  <a:pt x="15764" y="2193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ECB0B55-440E-4270-872B-E946489FCA45}"/>
              </a:ext>
            </a:extLst>
          </p:cNvPr>
          <p:cNvSpPr/>
          <p:nvPr/>
        </p:nvSpPr>
        <p:spPr>
          <a:xfrm>
            <a:off x="94841" y="4614267"/>
            <a:ext cx="2025000" cy="74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20111" y="2128195"/>
            <a:ext cx="6075890" cy="247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4800" dirty="0">
                <a:solidFill>
                  <a:schemeClr val="bg1"/>
                </a:solidFill>
              </a:rPr>
              <a:t>Анализ работы </a:t>
            </a:r>
            <a:br>
              <a:rPr lang="ru-RU" sz="4800" dirty="0">
                <a:solidFill>
                  <a:schemeClr val="bg1"/>
                </a:solidFill>
              </a:rPr>
            </a:br>
            <a:r>
              <a:rPr lang="ru-RU" sz="4800" dirty="0">
                <a:solidFill>
                  <a:schemeClr val="bg1"/>
                </a:solidFill>
              </a:rPr>
              <a:t>онлайн-школы </a:t>
            </a:r>
            <a:br>
              <a:rPr lang="ru-RU" sz="4800" dirty="0">
                <a:solidFill>
                  <a:schemeClr val="bg1"/>
                </a:solidFill>
              </a:rPr>
            </a:br>
            <a:r>
              <a:rPr lang="ru-RU" sz="4800" dirty="0">
                <a:solidFill>
                  <a:schemeClr val="bg1"/>
                </a:solidFill>
              </a:rPr>
              <a:t>в марте – августе </a:t>
            </a:r>
            <a:br>
              <a:rPr lang="ru-RU" sz="4800" dirty="0">
                <a:solidFill>
                  <a:schemeClr val="bg1"/>
                </a:solidFill>
              </a:rPr>
            </a:br>
            <a:r>
              <a:rPr lang="ru-RU" sz="4800" dirty="0">
                <a:solidFill>
                  <a:schemeClr val="bg1"/>
                </a:solidFill>
              </a:rPr>
              <a:t>2023 года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B2A515E-8994-46E5-928C-D269B443311E}"/>
              </a:ext>
            </a:extLst>
          </p:cNvPr>
          <p:cNvSpPr/>
          <p:nvPr/>
        </p:nvSpPr>
        <p:spPr>
          <a:xfrm>
            <a:off x="94841" y="4800670"/>
            <a:ext cx="42678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Основные метрики по результатам привлечения клиентов и краткие выводы из их анализа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CE2EAD-2412-417F-88FB-C550E96061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020" y="6197271"/>
            <a:ext cx="495000" cy="495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21C2C-180F-4B4C-9AF2-4857121235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4021" y="6193200"/>
            <a:ext cx="495000" cy="495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A97388F-E907-4FD3-A95C-5CF6C4C8D4E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104020" y="6193200"/>
            <a:ext cx="495000" cy="495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D0C7A6D-3872-4E59-9AC3-40A2003338C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914020" y="6193200"/>
            <a:ext cx="495000" cy="4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80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CDD6A44-ABD1-4B59-A40D-F4BB1776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1" y="369000"/>
            <a:ext cx="8536209" cy="1199151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latin typeface="+mn-lt"/>
              </a:rPr>
              <a:t>Регистрации на сайте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dirty="0">
                <a:solidFill>
                  <a:schemeClr val="accent2"/>
                </a:solidFill>
                <a:latin typeface="+mn-lt"/>
              </a:rPr>
              <a:t>школы </a:t>
            </a:r>
            <a:br>
              <a:rPr lang="ru-RU" dirty="0">
                <a:solidFill>
                  <a:schemeClr val="accent2"/>
                </a:solidFill>
                <a:latin typeface="+mn-lt"/>
              </a:rPr>
            </a:br>
            <a:r>
              <a:rPr lang="ru-RU" dirty="0">
                <a:latin typeface="+mn-lt"/>
              </a:rPr>
              <a:t>с разбивкой по платформам</a:t>
            </a:r>
          </a:p>
        </p:txBody>
      </p:sp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B6EFF59B-76C8-44F7-A886-AF31867D2DC4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1968183353"/>
              </p:ext>
            </p:extLst>
          </p:nvPr>
        </p:nvGraphicFramePr>
        <p:xfrm>
          <a:off x="705959" y="4640152"/>
          <a:ext cx="4911582" cy="15849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250041">
                  <a:extLst>
                    <a:ext uri="{9D8B030D-6E8A-4147-A177-3AD203B41FA5}">
                      <a16:colId xmlns:a16="http://schemas.microsoft.com/office/drawing/2014/main" val="1060721299"/>
                    </a:ext>
                  </a:extLst>
                </a:gridCol>
                <a:gridCol w="1305000">
                  <a:extLst>
                    <a:ext uri="{9D8B030D-6E8A-4147-A177-3AD203B41FA5}">
                      <a16:colId xmlns:a16="http://schemas.microsoft.com/office/drawing/2014/main" val="3730294796"/>
                    </a:ext>
                  </a:extLst>
                </a:gridCol>
                <a:gridCol w="2356541">
                  <a:extLst>
                    <a:ext uri="{9D8B030D-6E8A-4147-A177-3AD203B41FA5}">
                      <a16:colId xmlns:a16="http://schemas.microsoft.com/office/drawing/2014/main" val="2835790685"/>
                    </a:ext>
                  </a:extLst>
                </a:gridCol>
              </a:tblGrid>
              <a:tr h="41814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Платформа</a:t>
                      </a:r>
                    </a:p>
                  </a:txBody>
                  <a:tcPr anchor="ctr">
                    <a:lnR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Количество регистраций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Доля от количества регистраций на сайте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, %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826020"/>
                  </a:ext>
                </a:extLst>
              </a:tr>
              <a:tr h="31410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Web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6877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31</a:t>
                      </a:r>
                      <a:r>
                        <a:rPr lang="ru-RU" sz="1600" dirty="0">
                          <a:effectLst/>
                        </a:rPr>
                        <a:t>,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97412"/>
                  </a:ext>
                </a:extLst>
              </a:tr>
              <a:tr h="31520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Android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10582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992689"/>
                  </a:ext>
                </a:extLst>
              </a:tr>
              <a:tr h="31410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IOS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4377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03528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F4B234-1DDA-4C3D-ABA6-5C9F286163A2}"/>
              </a:ext>
            </a:extLst>
          </p:cNvPr>
          <p:cNvSpPr/>
          <p:nvPr/>
        </p:nvSpPr>
        <p:spPr>
          <a:xfrm>
            <a:off x="606000" y="1871678"/>
            <a:ext cx="508813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В отличие от результатов анализа посещений сайта, распределение регистраций на сайте </a:t>
            </a:r>
            <a:r>
              <a:rPr lang="en-US" dirty="0">
                <a:solidFill>
                  <a:schemeClr val="accent2"/>
                </a:solidFill>
                <a:ea typeface="+mj-ea"/>
                <a:cs typeface="+mj-cs"/>
              </a:rPr>
              <a:t>@</a:t>
            </a:r>
            <a:r>
              <a:rPr lang="ru-RU" dirty="0">
                <a:solidFill>
                  <a:schemeClr val="accent2"/>
                </a:solidFill>
                <a:ea typeface="+mj-ea"/>
                <a:cs typeface="+mj-cs"/>
              </a:rPr>
              <a:t>школы </a:t>
            </a:r>
            <a:r>
              <a:rPr lang="ru-RU" dirty="0"/>
              <a:t>по платформам более равномерное. Практически половину регистраций производят пользователи </a:t>
            </a:r>
            <a:r>
              <a:rPr lang="en-US" dirty="0"/>
              <a:t>Android (48,5%), </a:t>
            </a:r>
            <a:r>
              <a:rPr lang="ru-RU" dirty="0"/>
              <a:t>порядка трети – пользователи </a:t>
            </a:r>
            <a:r>
              <a:rPr lang="en-US" dirty="0"/>
              <a:t>Web (31,5%), </a:t>
            </a:r>
            <a:r>
              <a:rPr lang="ru-RU" dirty="0"/>
              <a:t>оставшиеся 20% - пользователи </a:t>
            </a:r>
            <a:r>
              <a:rPr lang="en-US" dirty="0"/>
              <a:t>IOS</a:t>
            </a:r>
            <a:r>
              <a:rPr lang="ru-RU" dirty="0"/>
              <a:t>. Соотношение долей между платформами различно в течение отчётного периода.</a:t>
            </a:r>
          </a:p>
          <a:p>
            <a:pPr algn="just"/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91FDB6B1-93CA-4CC1-A681-BFE52D1B2F7D}"/>
              </a:ext>
            </a:extLst>
          </p:cNvPr>
          <p:cNvSpPr/>
          <p:nvPr/>
        </p:nvSpPr>
        <p:spPr>
          <a:xfrm>
            <a:off x="7086000" y="3522116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8" name="Арка 7">
            <a:extLst>
              <a:ext uri="{FF2B5EF4-FFF2-40B4-BE49-F238E27FC236}">
                <a16:creationId xmlns:a16="http://schemas.microsoft.com/office/drawing/2014/main" id="{A214A8A6-601C-4218-9ED9-C5A7ED11D966}"/>
              </a:ext>
            </a:extLst>
          </p:cNvPr>
          <p:cNvSpPr/>
          <p:nvPr/>
        </p:nvSpPr>
        <p:spPr>
          <a:xfrm>
            <a:off x="7086000" y="3522116"/>
            <a:ext cx="1260000" cy="1260000"/>
          </a:xfrm>
          <a:prstGeom prst="blockArc">
            <a:avLst>
              <a:gd name="adj1" fmla="val 20253146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1C1FD923-14C4-4DAE-8AFE-A2BBBCF5472A}"/>
              </a:ext>
            </a:extLst>
          </p:cNvPr>
          <p:cNvSpPr/>
          <p:nvPr/>
        </p:nvSpPr>
        <p:spPr>
          <a:xfrm>
            <a:off x="7086000" y="1865257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1" name="Арка 10">
            <a:extLst>
              <a:ext uri="{FF2B5EF4-FFF2-40B4-BE49-F238E27FC236}">
                <a16:creationId xmlns:a16="http://schemas.microsoft.com/office/drawing/2014/main" id="{955B1CC7-DBDF-4342-B532-15811B725443}"/>
              </a:ext>
            </a:extLst>
          </p:cNvPr>
          <p:cNvSpPr/>
          <p:nvPr/>
        </p:nvSpPr>
        <p:spPr>
          <a:xfrm>
            <a:off x="7086000" y="1865257"/>
            <a:ext cx="1260000" cy="1260000"/>
          </a:xfrm>
          <a:prstGeom prst="blockArc">
            <a:avLst>
              <a:gd name="adj1" fmla="val 4661205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BF7A7-95B9-42F3-B384-C1847AC96ADC}"/>
              </a:ext>
            </a:extLst>
          </p:cNvPr>
          <p:cNvSpPr txBox="1"/>
          <p:nvPr/>
        </p:nvSpPr>
        <p:spPr>
          <a:xfrm>
            <a:off x="7359062" y="3918976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20%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0150A-C8EB-4183-B2E6-D82EE68727EE}"/>
              </a:ext>
            </a:extLst>
          </p:cNvPr>
          <p:cNvSpPr txBox="1"/>
          <p:nvPr/>
        </p:nvSpPr>
        <p:spPr>
          <a:xfrm>
            <a:off x="7255289" y="2262116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92D050"/>
                </a:solidFill>
              </a:rPr>
              <a:t>48,5%</a:t>
            </a: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385677AE-6821-47F1-8E9B-28A2E5F3638B}"/>
              </a:ext>
            </a:extLst>
          </p:cNvPr>
          <p:cNvSpPr/>
          <p:nvPr/>
        </p:nvSpPr>
        <p:spPr>
          <a:xfrm>
            <a:off x="7077684" y="5184000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5" name="Арка 14">
            <a:extLst>
              <a:ext uri="{FF2B5EF4-FFF2-40B4-BE49-F238E27FC236}">
                <a16:creationId xmlns:a16="http://schemas.microsoft.com/office/drawing/2014/main" id="{84987184-A933-4548-A547-D26C43511153}"/>
              </a:ext>
            </a:extLst>
          </p:cNvPr>
          <p:cNvSpPr/>
          <p:nvPr/>
        </p:nvSpPr>
        <p:spPr>
          <a:xfrm>
            <a:off x="7077684" y="5184000"/>
            <a:ext cx="1260000" cy="1260000"/>
          </a:xfrm>
          <a:prstGeom prst="blockArc">
            <a:avLst>
              <a:gd name="adj1" fmla="val 3071714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8AE19-759A-48F6-AC3D-D142E7FE5948}"/>
              </a:ext>
            </a:extLst>
          </p:cNvPr>
          <p:cNvSpPr txBox="1"/>
          <p:nvPr/>
        </p:nvSpPr>
        <p:spPr>
          <a:xfrm>
            <a:off x="7266000" y="558316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31,5%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C5640-826C-4425-9592-CBCA7C660DF5}"/>
              </a:ext>
            </a:extLst>
          </p:cNvPr>
          <p:cNvSpPr txBox="1"/>
          <p:nvPr/>
        </p:nvSpPr>
        <p:spPr>
          <a:xfrm>
            <a:off x="5916000" y="2269261"/>
            <a:ext cx="1211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Android</a:t>
            </a:r>
            <a:endParaRPr lang="ru-RU" sz="2400" b="1" dirty="0">
              <a:solidFill>
                <a:srgbClr val="92D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908C7D-A2B5-47C3-A959-233226CAC86E}"/>
              </a:ext>
            </a:extLst>
          </p:cNvPr>
          <p:cNvSpPr txBox="1"/>
          <p:nvPr/>
        </p:nvSpPr>
        <p:spPr>
          <a:xfrm>
            <a:off x="5916608" y="3931501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IOS</a:t>
            </a:r>
            <a:endParaRPr lang="ru-RU" sz="2400" b="1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3B470-51D0-41C5-92FC-13521CDA350D}"/>
              </a:ext>
            </a:extLst>
          </p:cNvPr>
          <p:cNvSpPr txBox="1"/>
          <p:nvPr/>
        </p:nvSpPr>
        <p:spPr>
          <a:xfrm>
            <a:off x="5916000" y="5604005"/>
            <a:ext cx="773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Web</a:t>
            </a:r>
            <a:endParaRPr lang="ru-RU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C5B390D-FD99-43B7-9F7B-B2E29456A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t="45" r="-55" b="53236"/>
          <a:stretch/>
        </p:blipFill>
        <p:spPr>
          <a:xfrm>
            <a:off x="8826792" y="3604264"/>
            <a:ext cx="2880000" cy="269102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0D8D7ED-3EF8-408D-B4D5-6004B8B04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222" r="8700"/>
          <a:stretch/>
        </p:blipFill>
        <p:spPr>
          <a:xfrm>
            <a:off x="9355179" y="1048680"/>
            <a:ext cx="1823226" cy="22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9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EBB97FC-C188-4D5D-81E4-2BE2A400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ru-RU" dirty="0">
                <a:latin typeface="+mn-lt"/>
              </a:rPr>
              <a:t>Конверсия посещений</a:t>
            </a:r>
            <a:r>
              <a:rPr lang="ru-RU" sz="4400" dirty="0">
                <a:latin typeface="+mn-lt"/>
              </a:rPr>
              <a:t> сайта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br>
              <a:rPr lang="en-US" sz="4400" dirty="0">
                <a:solidFill>
                  <a:schemeClr val="accent2"/>
                </a:solidFill>
                <a:latin typeface="+mn-lt"/>
              </a:rPr>
            </a:br>
            <a:r>
              <a:rPr lang="ru-RU" sz="4400" dirty="0">
                <a:latin typeface="+mn-lt"/>
              </a:rPr>
              <a:t>в регистрации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753615-87B8-43AC-8572-2990B4B8E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0" y="1899000"/>
            <a:ext cx="11496000" cy="40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8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F9C61E-E36B-4AA1-9B32-253C81A9D207}"/>
              </a:ext>
            </a:extLst>
          </p:cNvPr>
          <p:cNvSpPr/>
          <p:nvPr/>
        </p:nvSpPr>
        <p:spPr>
          <a:xfrm>
            <a:off x="-24000" y="-1"/>
            <a:ext cx="7532340" cy="6858000"/>
          </a:xfrm>
          <a:custGeom>
            <a:avLst/>
            <a:gdLst>
              <a:gd name="connsiteX0" fmla="*/ 0 w 4050000"/>
              <a:gd name="connsiteY0" fmla="*/ 0 h 6984000"/>
              <a:gd name="connsiteX1" fmla="*/ 4050000 w 4050000"/>
              <a:gd name="connsiteY1" fmla="*/ 0 h 6984000"/>
              <a:gd name="connsiteX2" fmla="*/ 4050000 w 4050000"/>
              <a:gd name="connsiteY2" fmla="*/ 6984000 h 6984000"/>
              <a:gd name="connsiteX3" fmla="*/ 0 w 4050000"/>
              <a:gd name="connsiteY3" fmla="*/ 6984000 h 6984000"/>
              <a:gd name="connsiteX4" fmla="*/ 0 w 4050000"/>
              <a:gd name="connsiteY4" fmla="*/ 0 h 698400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05000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59864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509480"/>
              <a:gd name="connsiteY0" fmla="*/ 38100 h 7022100"/>
              <a:gd name="connsiteX1" fmla="*/ 7509480 w 7509480"/>
              <a:gd name="connsiteY1" fmla="*/ 0 h 7022100"/>
              <a:gd name="connsiteX2" fmla="*/ 4598640 w 7509480"/>
              <a:gd name="connsiteY2" fmla="*/ 7022100 h 7022100"/>
              <a:gd name="connsiteX3" fmla="*/ 0 w 7509480"/>
              <a:gd name="connsiteY3" fmla="*/ 7022100 h 7022100"/>
              <a:gd name="connsiteX4" fmla="*/ 0 w 7509480"/>
              <a:gd name="connsiteY4" fmla="*/ 38100 h 7022100"/>
              <a:gd name="connsiteX0" fmla="*/ 0 w 7532340"/>
              <a:gd name="connsiteY0" fmla="*/ 0 h 6984000"/>
              <a:gd name="connsiteX1" fmla="*/ 7532340 w 7532340"/>
              <a:gd name="connsiteY1" fmla="*/ 762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  <a:gd name="connsiteX0" fmla="*/ 0 w 7532340"/>
              <a:gd name="connsiteY0" fmla="*/ 0 h 6984000"/>
              <a:gd name="connsiteX1" fmla="*/ 7532340 w 7532340"/>
              <a:gd name="connsiteY1" fmla="*/ 277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2340" h="6984000">
                <a:moveTo>
                  <a:pt x="0" y="0"/>
                </a:moveTo>
                <a:lnTo>
                  <a:pt x="7532340" y="2770"/>
                </a:lnTo>
                <a:lnTo>
                  <a:pt x="4598640" y="6984000"/>
                </a:lnTo>
                <a:lnTo>
                  <a:pt x="0" y="6984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8E0CCD-0F62-4CF6-8133-13F94AFF6DDD}"/>
              </a:ext>
            </a:extLst>
          </p:cNvPr>
          <p:cNvSpPr/>
          <p:nvPr/>
        </p:nvSpPr>
        <p:spPr>
          <a:xfrm>
            <a:off x="7806000" y="987831"/>
            <a:ext cx="37724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Конверсия </a:t>
            </a:r>
            <a:endParaRPr lang="ru-RU" sz="4400" dirty="0">
              <a:solidFill>
                <a:schemeClr val="accent2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969FCC9-666E-4510-A99F-5D6FEFBCA4AF}"/>
              </a:ext>
            </a:extLst>
          </p:cNvPr>
          <p:cNvSpPr/>
          <p:nvPr/>
        </p:nvSpPr>
        <p:spPr>
          <a:xfrm>
            <a:off x="6816000" y="2176850"/>
            <a:ext cx="46875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Значения конверсии суммарного количества посещений сайта в регистрации на сайте </a:t>
            </a:r>
            <a:r>
              <a:rPr lang="en-US" dirty="0">
                <a:solidFill>
                  <a:schemeClr val="accent2"/>
                </a:solidFill>
                <a:ea typeface="+mj-ea"/>
                <a:cs typeface="+mj-cs"/>
              </a:rPr>
              <a:t>@</a:t>
            </a:r>
            <a:r>
              <a:rPr lang="ru-RU" dirty="0">
                <a:solidFill>
                  <a:schemeClr val="accent2"/>
                </a:solidFill>
                <a:ea typeface="+mj-ea"/>
                <a:cs typeface="+mj-cs"/>
              </a:rPr>
              <a:t>школы</a:t>
            </a:r>
            <a:r>
              <a:rPr lang="en-US" dirty="0"/>
              <a:t> </a:t>
            </a:r>
            <a:r>
              <a:rPr lang="ru-RU" dirty="0"/>
              <a:t>имеют ежедневный разброс</a:t>
            </a:r>
            <a:r>
              <a:rPr lang="en-US" dirty="0"/>
              <a:t> </a:t>
            </a:r>
            <a:r>
              <a:rPr lang="ru-RU" dirty="0"/>
              <a:t>от минимального значения </a:t>
            </a:r>
            <a:r>
              <a:rPr lang="en-US" dirty="0"/>
              <a:t>7% </a:t>
            </a:r>
            <a:r>
              <a:rPr lang="ru-RU" dirty="0"/>
              <a:t>до максимального значения 29% при среднем значении 17%. </a:t>
            </a:r>
          </a:p>
          <a:p>
            <a:pPr indent="360000" algn="just"/>
            <a:r>
              <a:rPr lang="ru-RU" dirty="0"/>
              <a:t>Линия тренда отражает тенденции изменения значения конверсии в течение отчётного периода: рост до максимума в конце второй декады апреля и последующее плавное снижение до минимума в конце первой декады августа.</a:t>
            </a:r>
          </a:p>
          <a:p>
            <a:pPr algn="just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626346-1223-49FC-96C7-835FBF78E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0" t="2428" r="-15273" b="2428"/>
          <a:stretch/>
        </p:blipFill>
        <p:spPr>
          <a:xfrm>
            <a:off x="201000" y="166499"/>
            <a:ext cx="8471358" cy="6525001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0F1A339-1BD0-4EFF-88B5-86AFDC78C71A}"/>
              </a:ext>
            </a:extLst>
          </p:cNvPr>
          <p:cNvCxnSpPr>
            <a:cxnSpLocks/>
          </p:cNvCxnSpPr>
          <p:nvPr/>
        </p:nvCxnSpPr>
        <p:spPr>
          <a:xfrm flipH="1">
            <a:off x="4431000" y="54000"/>
            <a:ext cx="2835000" cy="6705000"/>
          </a:xfrm>
          <a:prstGeom prst="line">
            <a:avLst/>
          </a:prstGeom>
          <a:ln w="1238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75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EBB97FC-C188-4D5D-81E4-2BE2A400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ru-RU" dirty="0">
                <a:latin typeface="+mn-lt"/>
              </a:rPr>
              <a:t>Конверсия посещений</a:t>
            </a:r>
            <a:r>
              <a:rPr lang="ru-RU" sz="4400" dirty="0">
                <a:latin typeface="+mn-lt"/>
              </a:rPr>
              <a:t> сайта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br>
              <a:rPr lang="en-US" sz="4400" dirty="0">
                <a:solidFill>
                  <a:schemeClr val="accent2"/>
                </a:solidFill>
                <a:latin typeface="+mn-lt"/>
              </a:rPr>
            </a:br>
            <a:r>
              <a:rPr lang="ru-RU" sz="4400" dirty="0">
                <a:latin typeface="+mn-lt"/>
              </a:rPr>
              <a:t>в регистрации с разбивкой по платформам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124970-625A-437F-BAAD-0420E0CB9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0" y="1733365"/>
            <a:ext cx="11181000" cy="44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9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B40497CF-9BCB-449C-92E6-5D67CFE4EFE4}"/>
              </a:ext>
            </a:extLst>
          </p:cNvPr>
          <p:cNvSpPr/>
          <p:nvPr/>
        </p:nvSpPr>
        <p:spPr>
          <a:xfrm>
            <a:off x="5556000" y="3150859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" name="Арка 6">
            <a:extLst>
              <a:ext uri="{FF2B5EF4-FFF2-40B4-BE49-F238E27FC236}">
                <a16:creationId xmlns:a16="http://schemas.microsoft.com/office/drawing/2014/main" id="{8AA1427D-E922-4799-B77A-D0038B9AE0A3}"/>
              </a:ext>
            </a:extLst>
          </p:cNvPr>
          <p:cNvSpPr/>
          <p:nvPr/>
        </p:nvSpPr>
        <p:spPr>
          <a:xfrm>
            <a:off x="5556000" y="3150859"/>
            <a:ext cx="1260000" cy="1260000"/>
          </a:xfrm>
          <a:prstGeom prst="blockArc">
            <a:avLst>
              <a:gd name="adj1" fmla="val 10811538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DB418FAF-1DE2-4F59-BC4F-4A0CD8E553ED}"/>
              </a:ext>
            </a:extLst>
          </p:cNvPr>
          <p:cNvSpPr/>
          <p:nvPr/>
        </p:nvSpPr>
        <p:spPr>
          <a:xfrm>
            <a:off x="5556000" y="1494000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9" name="Арка 8">
            <a:extLst>
              <a:ext uri="{FF2B5EF4-FFF2-40B4-BE49-F238E27FC236}">
                <a16:creationId xmlns:a16="http://schemas.microsoft.com/office/drawing/2014/main" id="{638BA556-A488-4134-84EE-4CB868805DBF}"/>
              </a:ext>
            </a:extLst>
          </p:cNvPr>
          <p:cNvSpPr/>
          <p:nvPr/>
        </p:nvSpPr>
        <p:spPr>
          <a:xfrm>
            <a:off x="5556000" y="1494000"/>
            <a:ext cx="1260000" cy="1260000"/>
          </a:xfrm>
          <a:prstGeom prst="blockArc">
            <a:avLst>
              <a:gd name="adj1" fmla="val 11031425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0244-82AE-4AC1-AB69-A4DACF130B88}"/>
              </a:ext>
            </a:extLst>
          </p:cNvPr>
          <p:cNvSpPr txBox="1"/>
          <p:nvPr/>
        </p:nvSpPr>
        <p:spPr>
          <a:xfrm>
            <a:off x="5829062" y="3547719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76%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A04D8-67FF-4D10-B869-77D527BBA8C9}"/>
              </a:ext>
            </a:extLst>
          </p:cNvPr>
          <p:cNvSpPr txBox="1"/>
          <p:nvPr/>
        </p:nvSpPr>
        <p:spPr>
          <a:xfrm>
            <a:off x="5825965" y="1890859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92D050"/>
                </a:solidFill>
              </a:rPr>
              <a:t>77%</a:t>
            </a: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A366BB41-0CF5-4DAB-9190-D65F71DDB66A}"/>
              </a:ext>
            </a:extLst>
          </p:cNvPr>
          <p:cNvSpPr/>
          <p:nvPr/>
        </p:nvSpPr>
        <p:spPr>
          <a:xfrm>
            <a:off x="5547684" y="4812743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3" name="Арка 12">
            <a:extLst>
              <a:ext uri="{FF2B5EF4-FFF2-40B4-BE49-F238E27FC236}">
                <a16:creationId xmlns:a16="http://schemas.microsoft.com/office/drawing/2014/main" id="{F490D31B-049E-4DBF-89A7-43CF0C634D49}"/>
              </a:ext>
            </a:extLst>
          </p:cNvPr>
          <p:cNvSpPr/>
          <p:nvPr/>
        </p:nvSpPr>
        <p:spPr>
          <a:xfrm>
            <a:off x="5547684" y="4812743"/>
            <a:ext cx="1260000" cy="1260000"/>
          </a:xfrm>
          <a:prstGeom prst="blockArc">
            <a:avLst>
              <a:gd name="adj1" fmla="val 17164536"/>
              <a:gd name="adj2" fmla="val 16195566"/>
              <a:gd name="adj3" fmla="val 766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3B2A89-51CA-4044-8737-E2F6D6F0A667}"/>
              </a:ext>
            </a:extLst>
          </p:cNvPr>
          <p:cNvSpPr txBox="1"/>
          <p:nvPr/>
        </p:nvSpPr>
        <p:spPr>
          <a:xfrm>
            <a:off x="5904116" y="521191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8EBE1-5937-464E-B1F0-0C7D52A3F4EB}"/>
              </a:ext>
            </a:extLst>
          </p:cNvPr>
          <p:cNvSpPr txBox="1"/>
          <p:nvPr/>
        </p:nvSpPr>
        <p:spPr>
          <a:xfrm>
            <a:off x="306272" y="304251"/>
            <a:ext cx="6704044" cy="118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4400" dirty="0">
                <a:latin typeface="+mn-lt"/>
              </a:rPr>
              <a:t>Конверсия с разбивкой по платформам</a:t>
            </a:r>
            <a:endParaRPr lang="ru-RU" sz="44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13FB5C2-1932-4D82-BBC5-5B1625978912}"/>
              </a:ext>
            </a:extLst>
          </p:cNvPr>
          <p:cNvSpPr/>
          <p:nvPr/>
        </p:nvSpPr>
        <p:spPr>
          <a:xfrm>
            <a:off x="426000" y="1926683"/>
            <a:ext cx="3645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Конверсии посещений сайта </a:t>
            </a:r>
            <a:r>
              <a:rPr lang="en-US" dirty="0">
                <a:solidFill>
                  <a:schemeClr val="accent2"/>
                </a:solidFill>
                <a:ea typeface="+mj-ea"/>
                <a:cs typeface="+mj-cs"/>
              </a:rPr>
              <a:t>@</a:t>
            </a:r>
            <a:r>
              <a:rPr lang="ru-RU" dirty="0">
                <a:solidFill>
                  <a:schemeClr val="accent2"/>
                </a:solidFill>
                <a:ea typeface="+mj-ea"/>
                <a:cs typeface="+mj-cs"/>
              </a:rPr>
              <a:t>школы </a:t>
            </a:r>
            <a:r>
              <a:rPr lang="ru-RU" dirty="0"/>
              <a:t>в регистрации пользователей </a:t>
            </a:r>
            <a:r>
              <a:rPr lang="en-US" dirty="0"/>
              <a:t>Android (</a:t>
            </a:r>
            <a:r>
              <a:rPr lang="ru-RU" dirty="0"/>
              <a:t>77</a:t>
            </a:r>
            <a:r>
              <a:rPr lang="en-US" dirty="0"/>
              <a:t>%)</a:t>
            </a:r>
            <a:r>
              <a:rPr lang="ru-RU" dirty="0"/>
              <a:t> и </a:t>
            </a:r>
            <a:r>
              <a:rPr lang="en-US" dirty="0"/>
              <a:t>IOS</a:t>
            </a:r>
            <a:r>
              <a:rPr lang="ru-RU" dirty="0"/>
              <a:t> (76%)</a:t>
            </a:r>
            <a:r>
              <a:rPr lang="en-US" dirty="0"/>
              <a:t> </a:t>
            </a:r>
            <a:r>
              <a:rPr lang="ru-RU" dirty="0"/>
              <a:t>на порядок превосходят аналогичный показатель для пользователей </a:t>
            </a:r>
            <a:r>
              <a:rPr lang="en-US" dirty="0"/>
              <a:t>Web (</a:t>
            </a:r>
            <a:r>
              <a:rPr lang="ru-RU" dirty="0"/>
              <a:t>6</a:t>
            </a:r>
            <a:r>
              <a:rPr lang="en-US" dirty="0"/>
              <a:t>%)</a:t>
            </a:r>
            <a:r>
              <a:rPr lang="ru-RU" dirty="0"/>
              <a:t>.</a:t>
            </a:r>
          </a:p>
          <a:p>
            <a:pPr indent="360000" algn="just"/>
            <a:r>
              <a:rPr lang="ru-RU" dirty="0"/>
              <a:t>При этом значения конверсии для </a:t>
            </a:r>
            <a:r>
              <a:rPr lang="en-US" dirty="0"/>
              <a:t>Web </a:t>
            </a:r>
            <a:r>
              <a:rPr lang="ru-RU" dirty="0"/>
              <a:t>стабильны относительно среднего значения весь отчётный период, тогда как конверсии </a:t>
            </a:r>
            <a:r>
              <a:rPr lang="en-US" dirty="0"/>
              <a:t>Android </a:t>
            </a:r>
            <a:r>
              <a:rPr lang="ru-RU" dirty="0"/>
              <a:t>и </a:t>
            </a:r>
            <a:r>
              <a:rPr lang="en-US" dirty="0"/>
              <a:t>IOS</a:t>
            </a:r>
            <a:r>
              <a:rPr lang="ru-RU" dirty="0"/>
              <a:t> имеют явный провал значений в третьей декаде июня, первой – второй декадах июля.</a:t>
            </a:r>
          </a:p>
          <a:p>
            <a:pPr algn="just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641985E-6A7D-4CE0-872A-69B2DF0593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4390" y="889944"/>
            <a:ext cx="2249487" cy="260966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6272E5-F963-4EB2-99EE-0E5ACF9AA2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15466" y="479360"/>
            <a:ext cx="2249487" cy="3284662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9A0336-A436-441B-B4E3-2D400DEA63DE}"/>
              </a:ext>
            </a:extLst>
          </p:cNvPr>
          <p:cNvSpPr txBox="1"/>
          <p:nvPr/>
        </p:nvSpPr>
        <p:spPr>
          <a:xfrm>
            <a:off x="4386000" y="1898004"/>
            <a:ext cx="1211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Android</a:t>
            </a:r>
            <a:endParaRPr lang="ru-RU" sz="2400" b="1" dirty="0">
              <a:solidFill>
                <a:srgbClr val="92D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8B5D-DCF3-4457-8A9B-C3EB18879559}"/>
              </a:ext>
            </a:extLst>
          </p:cNvPr>
          <p:cNvSpPr txBox="1"/>
          <p:nvPr/>
        </p:nvSpPr>
        <p:spPr>
          <a:xfrm>
            <a:off x="4386608" y="3560244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IOS</a:t>
            </a:r>
            <a:endParaRPr lang="ru-RU" sz="2400" b="1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19384-31ED-4932-80BD-BF8944E9040F}"/>
              </a:ext>
            </a:extLst>
          </p:cNvPr>
          <p:cNvSpPr txBox="1"/>
          <p:nvPr/>
        </p:nvSpPr>
        <p:spPr>
          <a:xfrm>
            <a:off x="4386000" y="5232748"/>
            <a:ext cx="773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Web</a:t>
            </a:r>
            <a:endParaRPr lang="ru-RU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07F9B-1876-426C-AC7C-8D6B78C5B6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72"/>
          <a:stretch/>
        </p:blipFill>
        <p:spPr>
          <a:xfrm>
            <a:off x="7987387" y="3924001"/>
            <a:ext cx="3540883" cy="238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8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EBB97FC-C188-4D5D-81E4-2BE2A400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dirty="0">
                <a:latin typeface="+mn-lt"/>
              </a:rPr>
              <a:t>Затраты на проведение рекламных кампаний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endParaRPr lang="ru-RU" sz="4400" dirty="0"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78FED8-C8FF-4128-8798-F78CBCCBE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" y="1944000"/>
            <a:ext cx="11676000" cy="4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3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176ECF0-EE47-41EA-875B-0519BA2E98AA}"/>
              </a:ext>
            </a:extLst>
          </p:cNvPr>
          <p:cNvSpPr/>
          <p:nvPr/>
        </p:nvSpPr>
        <p:spPr>
          <a:xfrm>
            <a:off x="0" y="6534000"/>
            <a:ext cx="3396000" cy="324000"/>
          </a:xfrm>
          <a:custGeom>
            <a:avLst/>
            <a:gdLst>
              <a:gd name="connsiteX0" fmla="*/ 0 w 3396000"/>
              <a:gd name="connsiteY0" fmla="*/ 0 h 324000"/>
              <a:gd name="connsiteX1" fmla="*/ 3216000 w 3396000"/>
              <a:gd name="connsiteY1" fmla="*/ 0 h 324000"/>
              <a:gd name="connsiteX2" fmla="*/ 3396000 w 3396000"/>
              <a:gd name="connsiteY2" fmla="*/ 324000 h 324000"/>
              <a:gd name="connsiteX3" fmla="*/ 3216000 w 3396000"/>
              <a:gd name="connsiteY3" fmla="*/ 324000 h 324000"/>
              <a:gd name="connsiteX4" fmla="*/ 3036000 w 3396000"/>
              <a:gd name="connsiteY4" fmla="*/ 324000 h 324000"/>
              <a:gd name="connsiteX5" fmla="*/ 0 w 3396000"/>
              <a:gd name="connsiteY5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000" h="324000">
                <a:moveTo>
                  <a:pt x="0" y="0"/>
                </a:moveTo>
                <a:lnTo>
                  <a:pt x="3216000" y="0"/>
                </a:lnTo>
                <a:lnTo>
                  <a:pt x="3396000" y="324000"/>
                </a:lnTo>
                <a:lnTo>
                  <a:pt x="3216000" y="324000"/>
                </a:lnTo>
                <a:lnTo>
                  <a:pt x="3036000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D0F88E-A636-404B-B161-F0893E825ED3}"/>
              </a:ext>
            </a:extLst>
          </p:cNvPr>
          <p:cNvSpPr txBox="1"/>
          <p:nvPr/>
        </p:nvSpPr>
        <p:spPr>
          <a:xfrm>
            <a:off x="5556000" y="608474"/>
            <a:ext cx="6007673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Затраты на проведение рекламных </a:t>
            </a:r>
            <a:r>
              <a:rPr lang="ru-RU" sz="4400" dirty="0">
                <a:solidFill>
                  <a:prstClr val="black"/>
                </a:solidFill>
                <a:latin typeface="Calibri" panose="020F0502020204030204"/>
                <a:ea typeface="+mj-ea"/>
                <a:cs typeface="+mj-cs"/>
              </a:rPr>
              <a:t>кампаний </a:t>
            </a:r>
            <a:r>
              <a:rPr lang="en-US" sz="4400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endParaRPr lang="ru-RU" sz="4400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93BBDD0-F3D3-4335-870D-C1A1D98BDF9B}"/>
              </a:ext>
            </a:extLst>
          </p:cNvPr>
          <p:cNvSpPr/>
          <p:nvPr/>
        </p:nvSpPr>
        <p:spPr>
          <a:xfrm>
            <a:off x="5556000" y="2953814"/>
            <a:ext cx="5670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Затраты на проведение рекламных кампаний </a:t>
            </a:r>
            <a:r>
              <a:rPr lang="en-US" dirty="0">
                <a:solidFill>
                  <a:schemeClr val="accent2"/>
                </a:solidFill>
                <a:ea typeface="+mj-ea"/>
                <a:cs typeface="+mj-cs"/>
              </a:rPr>
              <a:t>@</a:t>
            </a:r>
            <a:r>
              <a:rPr lang="ru-RU" dirty="0">
                <a:solidFill>
                  <a:schemeClr val="accent2"/>
                </a:solidFill>
                <a:ea typeface="+mj-ea"/>
                <a:cs typeface="+mj-cs"/>
              </a:rPr>
              <a:t>школы</a:t>
            </a:r>
            <a:r>
              <a:rPr lang="en-US" dirty="0"/>
              <a:t> </a:t>
            </a:r>
            <a:r>
              <a:rPr lang="ru-RU" dirty="0"/>
              <a:t>в течение всего отчётного периода имеют ежедневный разброс</a:t>
            </a:r>
            <a:r>
              <a:rPr lang="en-US" dirty="0"/>
              <a:t> </a:t>
            </a:r>
            <a:r>
              <a:rPr lang="ru-RU" dirty="0"/>
              <a:t>от минимального значения 100 рублей</a:t>
            </a:r>
            <a:r>
              <a:rPr lang="en-US" dirty="0"/>
              <a:t> </a:t>
            </a:r>
            <a:r>
              <a:rPr lang="ru-RU" dirty="0"/>
              <a:t>до максимального значения 300 рублей в день. </a:t>
            </a:r>
          </a:p>
          <a:p>
            <a:pPr indent="360000" algn="just"/>
            <a:r>
              <a:rPr lang="ru-RU" dirty="0"/>
              <a:t>Перерывы между рекламными кампаниями </a:t>
            </a:r>
            <a:br>
              <a:rPr lang="ru-RU" dirty="0"/>
            </a:br>
            <a:r>
              <a:rPr lang="ru-RU" dirty="0"/>
              <a:t>(на визуализации выделены штриховкой) 16 - 24 марта, 7 - 18 мая, 10  - 20 июня, 27 июля - 5 августа</a:t>
            </a:r>
            <a:r>
              <a:rPr lang="en-US" dirty="0"/>
              <a:t> </a:t>
            </a:r>
            <a:r>
              <a:rPr lang="ru-RU" dirty="0"/>
              <a:t>совпадают с показанными ранее периодами просадки посещений и регистраций на сайте (приведены на визуализации вне масштаба).</a:t>
            </a:r>
          </a:p>
          <a:p>
            <a:pPr algn="just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12E909-7DAF-4E02-A7A2-999218BC0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359000"/>
            <a:ext cx="4680000" cy="43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17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противолежащие углы 1">
            <a:extLst>
              <a:ext uri="{FF2B5EF4-FFF2-40B4-BE49-F238E27FC236}">
                <a16:creationId xmlns:a16="http://schemas.microsoft.com/office/drawing/2014/main" id="{C1B74FFC-22B1-4F16-9F6B-5FCDAD8B4FD8}"/>
              </a:ext>
            </a:extLst>
          </p:cNvPr>
          <p:cNvSpPr/>
          <p:nvPr/>
        </p:nvSpPr>
        <p:spPr>
          <a:xfrm>
            <a:off x="966000" y="1584000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противолежащие углы 2">
            <a:extLst>
              <a:ext uri="{FF2B5EF4-FFF2-40B4-BE49-F238E27FC236}">
                <a16:creationId xmlns:a16="http://schemas.microsoft.com/office/drawing/2014/main" id="{7613D9BA-71A9-47BA-9567-325935C95C35}"/>
              </a:ext>
            </a:extLst>
          </p:cNvPr>
          <p:cNvSpPr/>
          <p:nvPr/>
        </p:nvSpPr>
        <p:spPr>
          <a:xfrm>
            <a:off x="4476000" y="1585350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solidFill>
            <a:srgbClr val="FFFF8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8E3A65CF-5054-4F37-A296-63B5A4B88DAC}"/>
              </a:ext>
            </a:extLst>
          </p:cNvPr>
          <p:cNvSpPr/>
          <p:nvPr/>
        </p:nvSpPr>
        <p:spPr>
          <a:xfrm>
            <a:off x="7986000" y="1584000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противолежащие углы 4">
            <a:extLst>
              <a:ext uri="{FF2B5EF4-FFF2-40B4-BE49-F238E27FC236}">
                <a16:creationId xmlns:a16="http://schemas.microsoft.com/office/drawing/2014/main" id="{B4EABFCB-BC9E-49CA-B4C2-475EE823A99E}"/>
              </a:ext>
            </a:extLst>
          </p:cNvPr>
          <p:cNvSpPr/>
          <p:nvPr/>
        </p:nvSpPr>
        <p:spPr>
          <a:xfrm>
            <a:off x="3090586" y="3788010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противолежащие углы 5">
            <a:extLst>
              <a:ext uri="{FF2B5EF4-FFF2-40B4-BE49-F238E27FC236}">
                <a16:creationId xmlns:a16="http://schemas.microsoft.com/office/drawing/2014/main" id="{DCDEC2BC-358F-4DF5-8FD1-FEAA284982E5}"/>
              </a:ext>
            </a:extLst>
          </p:cNvPr>
          <p:cNvSpPr/>
          <p:nvPr/>
        </p:nvSpPr>
        <p:spPr>
          <a:xfrm>
            <a:off x="6600586" y="3789360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solidFill>
            <a:srgbClr val="FFCC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противолежащие углы 7">
            <a:extLst>
              <a:ext uri="{FF2B5EF4-FFF2-40B4-BE49-F238E27FC236}">
                <a16:creationId xmlns:a16="http://schemas.microsoft.com/office/drawing/2014/main" id="{6CBA279B-9704-4BE5-AA02-3B3B1821AC92}"/>
              </a:ext>
            </a:extLst>
          </p:cNvPr>
          <p:cNvSpPr/>
          <p:nvPr/>
        </p:nvSpPr>
        <p:spPr>
          <a:xfrm>
            <a:off x="2248500" y="1720711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противолежащие углы 8">
            <a:extLst>
              <a:ext uri="{FF2B5EF4-FFF2-40B4-BE49-F238E27FC236}">
                <a16:creationId xmlns:a16="http://schemas.microsoft.com/office/drawing/2014/main" id="{A71024E8-02B6-4536-AA3E-0840DD99E9C1}"/>
              </a:ext>
            </a:extLst>
          </p:cNvPr>
          <p:cNvSpPr/>
          <p:nvPr/>
        </p:nvSpPr>
        <p:spPr>
          <a:xfrm>
            <a:off x="4373086" y="3875441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противолежащие углы 10">
            <a:extLst>
              <a:ext uri="{FF2B5EF4-FFF2-40B4-BE49-F238E27FC236}">
                <a16:creationId xmlns:a16="http://schemas.microsoft.com/office/drawing/2014/main" id="{D4D9F486-5A59-4C5F-88E8-5EAEAC94D4F6}"/>
              </a:ext>
            </a:extLst>
          </p:cNvPr>
          <p:cNvSpPr/>
          <p:nvPr/>
        </p:nvSpPr>
        <p:spPr>
          <a:xfrm>
            <a:off x="9268500" y="1720711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противолежащие углы 11">
            <a:extLst>
              <a:ext uri="{FF2B5EF4-FFF2-40B4-BE49-F238E27FC236}">
                <a16:creationId xmlns:a16="http://schemas.microsoft.com/office/drawing/2014/main" id="{6F7FD81E-2139-4AB1-9183-035D6925000D}"/>
              </a:ext>
            </a:extLst>
          </p:cNvPr>
          <p:cNvSpPr/>
          <p:nvPr/>
        </p:nvSpPr>
        <p:spPr>
          <a:xfrm>
            <a:off x="7945742" y="3875441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противолежащие углы 12">
            <a:extLst>
              <a:ext uri="{FF2B5EF4-FFF2-40B4-BE49-F238E27FC236}">
                <a16:creationId xmlns:a16="http://schemas.microsoft.com/office/drawing/2014/main" id="{03294A7C-8FEB-4EE8-998A-041151B9C268}"/>
              </a:ext>
            </a:extLst>
          </p:cNvPr>
          <p:cNvSpPr/>
          <p:nvPr/>
        </p:nvSpPr>
        <p:spPr>
          <a:xfrm>
            <a:off x="5821156" y="1720711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5774C-1F1F-43D3-BDFC-31644976D97E}"/>
              </a:ext>
            </a:extLst>
          </p:cNvPr>
          <p:cNvSpPr txBox="1"/>
          <p:nvPr/>
        </p:nvSpPr>
        <p:spPr>
          <a:xfrm>
            <a:off x="2310925" y="17174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9AC69-6186-4542-9D6C-5B6BCA0B600A}"/>
              </a:ext>
            </a:extLst>
          </p:cNvPr>
          <p:cNvSpPr txBox="1"/>
          <p:nvPr/>
        </p:nvSpPr>
        <p:spPr>
          <a:xfrm>
            <a:off x="5883580" y="169249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3E6B3-0883-4C44-B96F-9E8C86EB7F07}"/>
              </a:ext>
            </a:extLst>
          </p:cNvPr>
          <p:cNvSpPr txBox="1"/>
          <p:nvPr/>
        </p:nvSpPr>
        <p:spPr>
          <a:xfrm>
            <a:off x="9330924" y="169249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B4786-C55A-48E9-A2B3-6B2B0820C3C3}"/>
              </a:ext>
            </a:extLst>
          </p:cNvPr>
          <p:cNvSpPr txBox="1"/>
          <p:nvPr/>
        </p:nvSpPr>
        <p:spPr>
          <a:xfrm>
            <a:off x="4435510" y="386133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436DD-B1F6-4CDA-AA68-9B3BB5FBF312}"/>
              </a:ext>
            </a:extLst>
          </p:cNvPr>
          <p:cNvSpPr txBox="1"/>
          <p:nvPr/>
        </p:nvSpPr>
        <p:spPr>
          <a:xfrm>
            <a:off x="8002055" y="387544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E372FAA-4895-48D7-8EF3-0AAF6AF17A00}"/>
              </a:ext>
            </a:extLst>
          </p:cNvPr>
          <p:cNvSpPr/>
          <p:nvPr/>
        </p:nvSpPr>
        <p:spPr>
          <a:xfrm>
            <a:off x="1011000" y="2498543"/>
            <a:ext cx="3149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Advanced algorithms series</a:t>
            </a:r>
          </a:p>
          <a:p>
            <a:pPr algn="ctr"/>
            <a:r>
              <a:rPr lang="en-US" sz="1600" dirty="0"/>
              <a:t>01.03.2023 – 15.03.2023</a:t>
            </a:r>
            <a:endParaRPr lang="ru-RU" sz="16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2E2EE92-2507-4324-8AA5-134C435E6389}"/>
              </a:ext>
            </a:extLst>
          </p:cNvPr>
          <p:cNvSpPr/>
          <p:nvPr/>
        </p:nvSpPr>
        <p:spPr>
          <a:xfrm>
            <a:off x="3090586" y="4644000"/>
            <a:ext cx="324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Women in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symposium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21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.06.2023 – 26.07.2023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DAFE2C4-848A-4478-8936-6B1CCD0A0A76}"/>
              </a:ext>
            </a:extLst>
          </p:cNvPr>
          <p:cNvSpPr/>
          <p:nvPr/>
        </p:nvSpPr>
        <p:spPr>
          <a:xfrm>
            <a:off x="4710586" y="2535928"/>
            <a:ext cx="2770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reality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workshop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25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.03.2023 – 06.05.2023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4D09E8D-E8C9-4345-9555-FE9E175C99C9}"/>
              </a:ext>
            </a:extLst>
          </p:cNvPr>
          <p:cNvSpPr/>
          <p:nvPr/>
        </p:nvSpPr>
        <p:spPr>
          <a:xfrm>
            <a:off x="8220586" y="2587432"/>
            <a:ext cx="2770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ux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19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.05.2023 – 09.06.2023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9570E1D-C179-4817-8C7C-79F9F30468EB}"/>
              </a:ext>
            </a:extLst>
          </p:cNvPr>
          <p:cNvSpPr/>
          <p:nvPr/>
        </p:nvSpPr>
        <p:spPr>
          <a:xfrm>
            <a:off x="6851066" y="4636928"/>
            <a:ext cx="27708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2000" b="1" dirty="0">
                <a:solidFill>
                  <a:prstClr val="black"/>
                </a:solidFill>
                <a:latin typeface="Calibri" panose="020F0502020204030204"/>
              </a:rPr>
              <a:t>Intro to python course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06.08.2023 – 17.09.2023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/>
            <a:endParaRPr lang="ru-RU" sz="20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BB8E06-3E57-42EB-A0FD-05459337372C}"/>
              </a:ext>
            </a:extLst>
          </p:cNvPr>
          <p:cNvSpPr txBox="1"/>
          <p:nvPr/>
        </p:nvSpPr>
        <p:spPr>
          <a:xfrm>
            <a:off x="1591217" y="344874"/>
            <a:ext cx="912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Проведённые рекламные кампании</a:t>
            </a:r>
          </a:p>
        </p:txBody>
      </p:sp>
    </p:spTree>
    <p:extLst>
      <p:ext uri="{BB962C8B-B14F-4D97-AF65-F5344CB8AC3E}">
        <p14:creationId xmlns:p14="http://schemas.microsoft.com/office/powerpoint/2010/main" val="1773907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6A8EBE1-5937-464E-B1F0-0C7D52A3F4EB}"/>
              </a:ext>
            </a:extLst>
          </p:cNvPr>
          <p:cNvSpPr txBox="1"/>
          <p:nvPr/>
        </p:nvSpPr>
        <p:spPr>
          <a:xfrm>
            <a:off x="471956" y="304251"/>
            <a:ext cx="6704044" cy="227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4400" dirty="0">
                <a:latin typeface="+mn-lt"/>
              </a:rPr>
              <a:t>Основные данные по рекламным кампаниям </a:t>
            </a:r>
            <a:r>
              <a:rPr lang="en-US" sz="4400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endParaRPr lang="ru-RU" sz="4400" dirty="0"/>
          </a:p>
          <a:p>
            <a:pPr>
              <a:lnSpc>
                <a:spcPct val="80000"/>
              </a:lnSpc>
            </a:pPr>
            <a:endParaRPr lang="ru-RU" sz="44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13FB5C2-1932-4D82-BBC5-5B1625978912}"/>
              </a:ext>
            </a:extLst>
          </p:cNvPr>
          <p:cNvSpPr/>
          <p:nvPr/>
        </p:nvSpPr>
        <p:spPr>
          <a:xfrm>
            <a:off x="591684" y="4779000"/>
            <a:ext cx="63816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Как видно из приведённых в таблице данных, несмотря на различную длительность проводимых рекламных кампаний, средние расходы на их проведение в день различаются незначительно (не более чем на 10% между максимальной и минимальной суммами ежедневных расходов).</a:t>
            </a:r>
          </a:p>
          <a:p>
            <a:pPr algn="just"/>
            <a:endParaRPr lang="ru-RU" dirty="0"/>
          </a:p>
        </p:txBody>
      </p:sp>
      <p:graphicFrame>
        <p:nvGraphicFramePr>
          <p:cNvPr id="29" name="Таблица 10">
            <a:extLst>
              <a:ext uri="{FF2B5EF4-FFF2-40B4-BE49-F238E27FC236}">
                <a16:creationId xmlns:a16="http://schemas.microsoft.com/office/drawing/2014/main" id="{7EC8A17A-7C0D-4816-ABE0-CFCC9674F0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101607"/>
              </p:ext>
            </p:extLst>
          </p:nvPr>
        </p:nvGraphicFramePr>
        <p:xfrm>
          <a:off x="635565" y="2169000"/>
          <a:ext cx="6211118" cy="237004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450413">
                  <a:extLst>
                    <a:ext uri="{9D8B030D-6E8A-4147-A177-3AD203B41FA5}">
                      <a16:colId xmlns:a16="http://schemas.microsoft.com/office/drawing/2014/main" val="1060721299"/>
                    </a:ext>
                  </a:extLst>
                </a:gridCol>
                <a:gridCol w="1619082">
                  <a:extLst>
                    <a:ext uri="{9D8B030D-6E8A-4147-A177-3AD203B41FA5}">
                      <a16:colId xmlns:a16="http://schemas.microsoft.com/office/drawing/2014/main" val="3730294796"/>
                    </a:ext>
                  </a:extLst>
                </a:gridCol>
                <a:gridCol w="2141623">
                  <a:extLst>
                    <a:ext uri="{9D8B030D-6E8A-4147-A177-3AD203B41FA5}">
                      <a16:colId xmlns:a16="http://schemas.microsoft.com/office/drawing/2014/main" val="2835790685"/>
                    </a:ext>
                  </a:extLst>
                </a:gridCol>
              </a:tblGrid>
              <a:tr h="41924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Рекламная </a:t>
                      </a:r>
                    </a:p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кампания</a:t>
                      </a:r>
                    </a:p>
                  </a:txBody>
                  <a:tcPr anchor="ctr">
                    <a:lnR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Длительность,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дней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Средние расходы </a:t>
                      </a:r>
                      <a:br>
                        <a:rPr lang="ru-RU" sz="1600" dirty="0">
                          <a:solidFill>
                            <a:schemeClr val="bg1"/>
                          </a:solidFill>
                        </a:rPr>
                      </a:b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в день, руб.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826020"/>
                  </a:ext>
                </a:extLst>
              </a:tr>
              <a:tr h="357934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Advanced algorithms series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97412"/>
                  </a:ext>
                </a:extLst>
              </a:tr>
              <a:tr h="359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Virtual reality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992689"/>
                  </a:ext>
                </a:extLst>
              </a:tr>
              <a:tr h="357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drive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03528"/>
                  </a:ext>
                </a:extLst>
              </a:tr>
              <a:tr h="357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Women in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tech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symposium 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233698"/>
                  </a:ext>
                </a:extLst>
              </a:tr>
              <a:tr h="357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Intro to python course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167924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9A9D33-6E92-4B0A-861E-27BEEBA5E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119" y="1426670"/>
            <a:ext cx="4500000" cy="42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7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EBB97FC-C188-4D5D-81E4-2BE2A400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0" y="365125"/>
            <a:ext cx="11205000" cy="1325563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dirty="0">
                <a:latin typeface="+mn-lt"/>
              </a:rPr>
              <a:t>Посещения сайта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br>
              <a:rPr lang="en-US" sz="4400" dirty="0">
                <a:solidFill>
                  <a:schemeClr val="accent2"/>
                </a:solidFill>
                <a:latin typeface="+mn-lt"/>
              </a:rPr>
            </a:br>
            <a:r>
              <a:rPr lang="ru-RU" sz="4400" dirty="0">
                <a:latin typeface="+mn-lt"/>
              </a:rPr>
              <a:t>с учётом рекламных кампаний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1B8C30-A96E-49A2-ADF9-13DD165D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0" y="1989000"/>
            <a:ext cx="11496000" cy="40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8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6394095" y="-354265"/>
            <a:ext cx="511263" cy="5141117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6158 w 540000"/>
              <a:gd name="connsiteY0" fmla="*/ 233622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36158 w 540000"/>
              <a:gd name="connsiteY4" fmla="*/ 233622 h 5400000"/>
              <a:gd name="connsiteX0" fmla="*/ 21991 w 540000"/>
              <a:gd name="connsiteY0" fmla="*/ 232632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21991 w 540000"/>
              <a:gd name="connsiteY4" fmla="*/ 232632 h 5400000"/>
              <a:gd name="connsiteX0" fmla="*/ 21991 w 528835"/>
              <a:gd name="connsiteY0" fmla="*/ 191934 h 5359302"/>
              <a:gd name="connsiteX1" fmla="*/ 528835 w 528835"/>
              <a:gd name="connsiteY1" fmla="*/ 0 h 5359302"/>
              <a:gd name="connsiteX2" fmla="*/ 465692 w 528835"/>
              <a:gd name="connsiteY2" fmla="*/ 5163362 h 5359302"/>
              <a:gd name="connsiteX3" fmla="*/ 0 w 528835"/>
              <a:gd name="connsiteY3" fmla="*/ 5359302 h 5359302"/>
              <a:gd name="connsiteX4" fmla="*/ 21991 w 528835"/>
              <a:gd name="connsiteY4" fmla="*/ 191934 h 5359302"/>
              <a:gd name="connsiteX0" fmla="*/ 13681 w 528835"/>
              <a:gd name="connsiteY0" fmla="*/ 188390 h 5359302"/>
              <a:gd name="connsiteX1" fmla="*/ 528835 w 528835"/>
              <a:gd name="connsiteY1" fmla="*/ 0 h 5359302"/>
              <a:gd name="connsiteX2" fmla="*/ 465692 w 528835"/>
              <a:gd name="connsiteY2" fmla="*/ 5163362 h 5359302"/>
              <a:gd name="connsiteX3" fmla="*/ 0 w 528835"/>
              <a:gd name="connsiteY3" fmla="*/ 5359302 h 5359302"/>
              <a:gd name="connsiteX4" fmla="*/ 13681 w 528835"/>
              <a:gd name="connsiteY4" fmla="*/ 188390 h 5359302"/>
              <a:gd name="connsiteX0" fmla="*/ 13681 w 511263"/>
              <a:gd name="connsiteY0" fmla="*/ 180730 h 5351642"/>
              <a:gd name="connsiteX1" fmla="*/ 511263 w 511263"/>
              <a:gd name="connsiteY1" fmla="*/ 0 h 5351642"/>
              <a:gd name="connsiteX2" fmla="*/ 465692 w 511263"/>
              <a:gd name="connsiteY2" fmla="*/ 5155702 h 5351642"/>
              <a:gd name="connsiteX3" fmla="*/ 0 w 511263"/>
              <a:gd name="connsiteY3" fmla="*/ 5351642 h 5351642"/>
              <a:gd name="connsiteX4" fmla="*/ 13681 w 511263"/>
              <a:gd name="connsiteY4" fmla="*/ 180730 h 535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263" h="5351642">
                <a:moveTo>
                  <a:pt x="13681" y="180730"/>
                </a:moveTo>
                <a:lnTo>
                  <a:pt x="511263" y="0"/>
                </a:lnTo>
                <a:lnTo>
                  <a:pt x="465692" y="5155702"/>
                </a:lnTo>
                <a:lnTo>
                  <a:pt x="0" y="5351642"/>
                </a:lnTo>
                <a:cubicBezTo>
                  <a:pt x="7330" y="3629186"/>
                  <a:pt x="6351" y="1903186"/>
                  <a:pt x="13681" y="1807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4641529" y="2895559"/>
            <a:ext cx="532615" cy="4399242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40000"/>
              <a:gd name="connsiteY0" fmla="*/ 138230 h 5316224"/>
              <a:gd name="connsiteX1" fmla="*/ 537219 w 540000"/>
              <a:gd name="connsiteY1" fmla="*/ 0 h 5316224"/>
              <a:gd name="connsiteX2" fmla="*/ 540000 w 540000"/>
              <a:gd name="connsiteY2" fmla="*/ 5316224 h 5316224"/>
              <a:gd name="connsiteX3" fmla="*/ 0 w 540000"/>
              <a:gd name="connsiteY3" fmla="*/ 5316224 h 5316224"/>
              <a:gd name="connsiteX4" fmla="*/ 32 w 540000"/>
              <a:gd name="connsiteY4" fmla="*/ 138230 h 5316224"/>
              <a:gd name="connsiteX0" fmla="*/ 1332 w 540000"/>
              <a:gd name="connsiteY0" fmla="*/ 182433 h 5316224"/>
              <a:gd name="connsiteX1" fmla="*/ 537219 w 540000"/>
              <a:gd name="connsiteY1" fmla="*/ 0 h 5316224"/>
              <a:gd name="connsiteX2" fmla="*/ 540000 w 540000"/>
              <a:gd name="connsiteY2" fmla="*/ 5316224 h 5316224"/>
              <a:gd name="connsiteX3" fmla="*/ 0 w 540000"/>
              <a:gd name="connsiteY3" fmla="*/ 5316224 h 5316224"/>
              <a:gd name="connsiteX4" fmla="*/ 1332 w 540000"/>
              <a:gd name="connsiteY4" fmla="*/ 182433 h 5316224"/>
              <a:gd name="connsiteX0" fmla="*/ 1332 w 540000"/>
              <a:gd name="connsiteY0" fmla="*/ 197076 h 5330867"/>
              <a:gd name="connsiteX1" fmla="*/ 531087 w 540000"/>
              <a:gd name="connsiteY1" fmla="*/ 0 h 5330867"/>
              <a:gd name="connsiteX2" fmla="*/ 540000 w 540000"/>
              <a:gd name="connsiteY2" fmla="*/ 5330867 h 5330867"/>
              <a:gd name="connsiteX3" fmla="*/ 0 w 540000"/>
              <a:gd name="connsiteY3" fmla="*/ 5330867 h 5330867"/>
              <a:gd name="connsiteX4" fmla="*/ 1332 w 540000"/>
              <a:gd name="connsiteY4" fmla="*/ 197076 h 5330867"/>
              <a:gd name="connsiteX0" fmla="*/ 8892 w 540000"/>
              <a:gd name="connsiteY0" fmla="*/ 190468 h 5330867"/>
              <a:gd name="connsiteX1" fmla="*/ 531087 w 540000"/>
              <a:gd name="connsiteY1" fmla="*/ 0 h 5330867"/>
              <a:gd name="connsiteX2" fmla="*/ 540000 w 540000"/>
              <a:gd name="connsiteY2" fmla="*/ 5330867 h 5330867"/>
              <a:gd name="connsiteX3" fmla="*/ 0 w 540000"/>
              <a:gd name="connsiteY3" fmla="*/ 5330867 h 5330867"/>
              <a:gd name="connsiteX4" fmla="*/ 8892 w 540000"/>
              <a:gd name="connsiteY4" fmla="*/ 190468 h 5330867"/>
              <a:gd name="connsiteX0" fmla="*/ 8892 w 540000"/>
              <a:gd name="connsiteY0" fmla="*/ 178924 h 5319323"/>
              <a:gd name="connsiteX1" fmla="*/ 528177 w 540000"/>
              <a:gd name="connsiteY1" fmla="*/ 0 h 5319323"/>
              <a:gd name="connsiteX2" fmla="*/ 540000 w 540000"/>
              <a:gd name="connsiteY2" fmla="*/ 5319323 h 5319323"/>
              <a:gd name="connsiteX3" fmla="*/ 0 w 540000"/>
              <a:gd name="connsiteY3" fmla="*/ 5319323 h 5319323"/>
              <a:gd name="connsiteX4" fmla="*/ 8892 w 540000"/>
              <a:gd name="connsiteY4" fmla="*/ 178924 h 5319323"/>
              <a:gd name="connsiteX0" fmla="*/ 8892 w 532615"/>
              <a:gd name="connsiteY0" fmla="*/ 178924 h 5319323"/>
              <a:gd name="connsiteX1" fmla="*/ 528177 w 532615"/>
              <a:gd name="connsiteY1" fmla="*/ 0 h 5319323"/>
              <a:gd name="connsiteX2" fmla="*/ 532615 w 532615"/>
              <a:gd name="connsiteY2" fmla="*/ 5083327 h 5319323"/>
              <a:gd name="connsiteX3" fmla="*/ 0 w 532615"/>
              <a:gd name="connsiteY3" fmla="*/ 5319323 h 5319323"/>
              <a:gd name="connsiteX4" fmla="*/ 8892 w 532615"/>
              <a:gd name="connsiteY4" fmla="*/ 178924 h 531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615" h="5319323">
                <a:moveTo>
                  <a:pt x="8892" y="178924"/>
                </a:moveTo>
                <a:lnTo>
                  <a:pt x="528177" y="0"/>
                </a:lnTo>
                <a:cubicBezTo>
                  <a:pt x="529656" y="1694442"/>
                  <a:pt x="531136" y="3388885"/>
                  <a:pt x="532615" y="5083327"/>
                </a:cubicBezTo>
                <a:lnTo>
                  <a:pt x="0" y="5319323"/>
                </a:lnTo>
                <a:cubicBezTo>
                  <a:pt x="11" y="3593325"/>
                  <a:pt x="8881" y="1904922"/>
                  <a:pt x="8892" y="178924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7928807" y="695298"/>
            <a:ext cx="338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Задачи анализа: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F8736-D3AC-431F-8BBE-11645CBFC1B7}"/>
              </a:ext>
            </a:extLst>
          </p:cNvPr>
          <p:cNvSpPr txBox="1"/>
          <p:nvPr/>
        </p:nvSpPr>
        <p:spPr>
          <a:xfrm>
            <a:off x="8038536" y="1676747"/>
            <a:ext cx="400512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/>
              <a:t>Изучение динамики посещаемости сайта </a:t>
            </a:r>
            <a:r>
              <a:rPr lang="en-US" sz="2000" dirty="0">
                <a:solidFill>
                  <a:schemeClr val="accent2"/>
                </a:solidFill>
              </a:rPr>
              <a:t>@</a:t>
            </a:r>
            <a:r>
              <a:rPr lang="ru-RU" sz="2000" dirty="0">
                <a:solidFill>
                  <a:schemeClr val="accent2"/>
                </a:solidFill>
              </a:rPr>
              <a:t>школы</a:t>
            </a:r>
            <a:endParaRPr lang="ru-RU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6F87E-0166-4134-9916-750B7725F976}"/>
              </a:ext>
            </a:extLst>
          </p:cNvPr>
          <p:cNvSpPr txBox="1"/>
          <p:nvPr/>
        </p:nvSpPr>
        <p:spPr>
          <a:xfrm>
            <a:off x="7611581" y="2585702"/>
            <a:ext cx="459611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/>
              <a:t>Изучение динамики регистраций на сайте </a:t>
            </a:r>
            <a:r>
              <a:rPr lang="en-US" sz="2000" dirty="0">
                <a:solidFill>
                  <a:schemeClr val="accent2"/>
                </a:solidFill>
              </a:rPr>
              <a:t>@</a:t>
            </a:r>
            <a:r>
              <a:rPr lang="ru-RU" sz="2000" dirty="0">
                <a:solidFill>
                  <a:schemeClr val="accent2"/>
                </a:solidFill>
              </a:rPr>
              <a:t>школы</a:t>
            </a:r>
            <a:endParaRPr lang="ru-RU" sz="2000" dirty="0"/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F271B7CF-FCA9-45E8-AE2A-8C25FB47E635}"/>
              </a:ext>
            </a:extLst>
          </p:cNvPr>
          <p:cNvSpPr/>
          <p:nvPr/>
        </p:nvSpPr>
        <p:spPr>
          <a:xfrm>
            <a:off x="-789000" y="-61730"/>
            <a:ext cx="8116146" cy="7047694"/>
          </a:xfrm>
          <a:custGeom>
            <a:avLst/>
            <a:gdLst>
              <a:gd name="connsiteX0" fmla="*/ 7408209 w 8116146"/>
              <a:gd name="connsiteY0" fmla="*/ 0 h 7047694"/>
              <a:gd name="connsiteX1" fmla="*/ 8116146 w 8116146"/>
              <a:gd name="connsiteY1" fmla="*/ 39310 h 7047694"/>
              <a:gd name="connsiteX2" fmla="*/ 6776341 w 8116146"/>
              <a:gd name="connsiteY2" fmla="*/ 3232173 h 7047694"/>
              <a:gd name="connsiteX3" fmla="*/ 6238039 w 8116146"/>
              <a:gd name="connsiteY3" fmla="*/ 3191633 h 7047694"/>
              <a:gd name="connsiteX4" fmla="*/ 4659876 w 8116146"/>
              <a:gd name="connsiteY4" fmla="*/ 7016527 h 7047694"/>
              <a:gd name="connsiteX5" fmla="*/ 4680673 w 8116146"/>
              <a:gd name="connsiteY5" fmla="*/ 7047694 h 7047694"/>
              <a:gd name="connsiteX6" fmla="*/ 4647016 w 8116146"/>
              <a:gd name="connsiteY6" fmla="*/ 7047694 h 7047694"/>
              <a:gd name="connsiteX7" fmla="*/ 0 w 8116146"/>
              <a:gd name="connsiteY7" fmla="*/ 7047694 h 7047694"/>
              <a:gd name="connsiteX8" fmla="*/ 19044 w 8116146"/>
              <a:gd name="connsiteY8" fmla="*/ 64140 h 7047694"/>
              <a:gd name="connsiteX9" fmla="*/ 17446 w 8116146"/>
              <a:gd name="connsiteY9" fmla="*/ 61730 h 7047694"/>
              <a:gd name="connsiteX10" fmla="*/ 19050 w 8116146"/>
              <a:gd name="connsiteY10" fmla="*/ 61730 h 7047694"/>
              <a:gd name="connsiteX11" fmla="*/ 7382346 w 8116146"/>
              <a:gd name="connsiteY11" fmla="*/ 61730 h 704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16146" h="7047694">
                <a:moveTo>
                  <a:pt x="7408209" y="0"/>
                </a:moveTo>
                <a:lnTo>
                  <a:pt x="8116146" y="39310"/>
                </a:lnTo>
                <a:cubicBezTo>
                  <a:pt x="7649718" y="1142240"/>
                  <a:pt x="7242770" y="2129243"/>
                  <a:pt x="6776341" y="3232173"/>
                </a:cubicBezTo>
                <a:lnTo>
                  <a:pt x="6238039" y="3191633"/>
                </a:lnTo>
                <a:lnTo>
                  <a:pt x="4659876" y="7016527"/>
                </a:lnTo>
                <a:lnTo>
                  <a:pt x="4680673" y="7047694"/>
                </a:lnTo>
                <a:lnTo>
                  <a:pt x="4647016" y="7047694"/>
                </a:lnTo>
                <a:lnTo>
                  <a:pt x="0" y="7047694"/>
                </a:lnTo>
                <a:lnTo>
                  <a:pt x="19044" y="64140"/>
                </a:lnTo>
                <a:lnTo>
                  <a:pt x="17446" y="61730"/>
                </a:lnTo>
                <a:lnTo>
                  <a:pt x="19050" y="61730"/>
                </a:lnTo>
                <a:lnTo>
                  <a:pt x="7382346" y="6173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противолежащие углы 21">
            <a:extLst>
              <a:ext uri="{FF2B5EF4-FFF2-40B4-BE49-F238E27FC236}">
                <a16:creationId xmlns:a16="http://schemas.microsoft.com/office/drawing/2014/main" id="{6B4B3A9B-02E6-4E7B-B1D5-DBEC7D5C62AF}"/>
              </a:ext>
            </a:extLst>
          </p:cNvPr>
          <p:cNvSpPr/>
          <p:nvPr/>
        </p:nvSpPr>
        <p:spPr>
          <a:xfrm>
            <a:off x="7264721" y="1711153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97C81D-247F-4F3A-84CC-E78417DB168F}"/>
              </a:ext>
            </a:extLst>
          </p:cNvPr>
          <p:cNvSpPr txBox="1"/>
          <p:nvPr/>
        </p:nvSpPr>
        <p:spPr>
          <a:xfrm>
            <a:off x="7327146" y="170791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4" name="Прямоугольник: скругленные противолежащие углы 23">
            <a:extLst>
              <a:ext uri="{FF2B5EF4-FFF2-40B4-BE49-F238E27FC236}">
                <a16:creationId xmlns:a16="http://schemas.microsoft.com/office/drawing/2014/main" id="{6F89781F-5CA2-4D45-8C30-ED8897FC989F}"/>
              </a:ext>
            </a:extLst>
          </p:cNvPr>
          <p:cNvSpPr/>
          <p:nvPr/>
        </p:nvSpPr>
        <p:spPr>
          <a:xfrm>
            <a:off x="6822332" y="2612843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AF5DEE-4295-4F94-96E3-6741C34C4F33}"/>
              </a:ext>
            </a:extLst>
          </p:cNvPr>
          <p:cNvSpPr txBox="1"/>
          <p:nvPr/>
        </p:nvSpPr>
        <p:spPr>
          <a:xfrm>
            <a:off x="6884757" y="26096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8" name="Прямоугольник: скругленные противолежащие углы 27">
            <a:extLst>
              <a:ext uri="{FF2B5EF4-FFF2-40B4-BE49-F238E27FC236}">
                <a16:creationId xmlns:a16="http://schemas.microsoft.com/office/drawing/2014/main" id="{A55EFDAD-56F8-4C44-87EE-E3CC1542D19A}"/>
              </a:ext>
            </a:extLst>
          </p:cNvPr>
          <p:cNvSpPr/>
          <p:nvPr/>
        </p:nvSpPr>
        <p:spPr>
          <a:xfrm>
            <a:off x="6446312" y="3514987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644DE0-6654-4BB8-BE5F-445DFF1633D8}"/>
              </a:ext>
            </a:extLst>
          </p:cNvPr>
          <p:cNvSpPr txBox="1"/>
          <p:nvPr/>
        </p:nvSpPr>
        <p:spPr>
          <a:xfrm>
            <a:off x="6508737" y="351175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6" name="Прямоугольник: скругленные противолежащие углы 35">
            <a:extLst>
              <a:ext uri="{FF2B5EF4-FFF2-40B4-BE49-F238E27FC236}">
                <a16:creationId xmlns:a16="http://schemas.microsoft.com/office/drawing/2014/main" id="{B214DD55-74E8-4DCC-B18F-2007352AD702}"/>
              </a:ext>
            </a:extLst>
          </p:cNvPr>
          <p:cNvSpPr/>
          <p:nvPr/>
        </p:nvSpPr>
        <p:spPr>
          <a:xfrm>
            <a:off x="6046428" y="4403318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A2008D-C7A4-486C-AB4D-B187A222C51F}"/>
              </a:ext>
            </a:extLst>
          </p:cNvPr>
          <p:cNvSpPr txBox="1"/>
          <p:nvPr/>
        </p:nvSpPr>
        <p:spPr>
          <a:xfrm>
            <a:off x="6108853" y="440008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41" name="Прямоугольник: скругленные противолежащие углы 40">
            <a:extLst>
              <a:ext uri="{FF2B5EF4-FFF2-40B4-BE49-F238E27FC236}">
                <a16:creationId xmlns:a16="http://schemas.microsoft.com/office/drawing/2014/main" id="{441F57F2-D585-4ECB-91EC-2CB7039BA5B1}"/>
              </a:ext>
            </a:extLst>
          </p:cNvPr>
          <p:cNvSpPr/>
          <p:nvPr/>
        </p:nvSpPr>
        <p:spPr>
          <a:xfrm>
            <a:off x="5572279" y="5316039"/>
            <a:ext cx="675000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478035-1876-4109-BD34-351744485DD7}"/>
              </a:ext>
            </a:extLst>
          </p:cNvPr>
          <p:cNvSpPr txBox="1"/>
          <p:nvPr/>
        </p:nvSpPr>
        <p:spPr>
          <a:xfrm>
            <a:off x="5634704" y="531280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C2E42D-66CE-402D-A754-BA2ADE285F55}"/>
              </a:ext>
            </a:extLst>
          </p:cNvPr>
          <p:cNvSpPr txBox="1"/>
          <p:nvPr/>
        </p:nvSpPr>
        <p:spPr>
          <a:xfrm>
            <a:off x="7193710" y="3511751"/>
            <a:ext cx="459611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/>
              <a:t>Сравнение эффективности каналов привлечения клиентов </a:t>
            </a:r>
            <a:r>
              <a:rPr lang="en-US" sz="2000" dirty="0">
                <a:solidFill>
                  <a:schemeClr val="accent2"/>
                </a:solidFill>
              </a:rPr>
              <a:t>@</a:t>
            </a:r>
            <a:r>
              <a:rPr lang="ru-RU" sz="2000" dirty="0">
                <a:solidFill>
                  <a:schemeClr val="accent2"/>
                </a:solidFill>
              </a:rPr>
              <a:t>школы</a:t>
            </a:r>
            <a:endParaRPr lang="ru-RU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EB08E3-00F1-4503-AD61-C583BEC63EB8}"/>
              </a:ext>
            </a:extLst>
          </p:cNvPr>
          <p:cNvSpPr txBox="1"/>
          <p:nvPr/>
        </p:nvSpPr>
        <p:spPr>
          <a:xfrm>
            <a:off x="6814128" y="4420706"/>
            <a:ext cx="459611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/>
              <a:t>Сравнение эффективности проведённых рекламных компаний </a:t>
            </a:r>
            <a:r>
              <a:rPr lang="en-US" sz="2000" dirty="0">
                <a:solidFill>
                  <a:schemeClr val="accent2"/>
                </a:solidFill>
              </a:rPr>
              <a:t>@</a:t>
            </a:r>
            <a:r>
              <a:rPr lang="ru-RU" sz="2000" dirty="0">
                <a:solidFill>
                  <a:schemeClr val="accent2"/>
                </a:solidFill>
              </a:rPr>
              <a:t>школы</a:t>
            </a:r>
            <a:endParaRPr lang="ru-RU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7E87E1-6DFA-4DF8-8E88-DFB86F8BD3DE}"/>
              </a:ext>
            </a:extLst>
          </p:cNvPr>
          <p:cNvSpPr txBox="1"/>
          <p:nvPr/>
        </p:nvSpPr>
        <p:spPr>
          <a:xfrm>
            <a:off x="6409721" y="5309037"/>
            <a:ext cx="4596115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/>
              <a:t>Выработка рекомендаций по повышению эффективности работы </a:t>
            </a:r>
            <a:r>
              <a:rPr lang="en-US" sz="2000" dirty="0">
                <a:solidFill>
                  <a:schemeClr val="accent2"/>
                </a:solidFill>
              </a:rPr>
              <a:t>@</a:t>
            </a:r>
            <a:r>
              <a:rPr lang="ru-RU" sz="2000" dirty="0">
                <a:solidFill>
                  <a:schemeClr val="accent2"/>
                </a:solidFill>
              </a:rPr>
              <a:t>школы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86278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CDD6A44-ABD1-4B59-A40D-F4BB1776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00" y="324000"/>
            <a:ext cx="9044999" cy="1199151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latin typeface="+mn-lt"/>
              </a:rPr>
              <a:t>Посещения сайта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br>
              <a:rPr lang="en-US" sz="4400" dirty="0">
                <a:solidFill>
                  <a:schemeClr val="accent2"/>
                </a:solidFill>
                <a:latin typeface="+mn-lt"/>
              </a:rPr>
            </a:br>
            <a:r>
              <a:rPr lang="ru-RU" sz="4400" dirty="0">
                <a:latin typeface="+mn-lt"/>
              </a:rPr>
              <a:t>с учётом рекламных кампаний</a:t>
            </a:r>
            <a:endParaRPr lang="ru-RU" dirty="0">
              <a:latin typeface="+mn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F4B234-1DDA-4C3D-ABA6-5C9F286163A2}"/>
              </a:ext>
            </a:extLst>
          </p:cNvPr>
          <p:cNvSpPr/>
          <p:nvPr/>
        </p:nvSpPr>
        <p:spPr>
          <a:xfrm>
            <a:off x="2901001" y="1750676"/>
            <a:ext cx="87749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График наглядно демонстрирует рост посещаемости сайта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1800" dirty="0">
                <a:solidFill>
                  <a:schemeClr val="accent2"/>
                </a:solidFill>
                <a:latin typeface="+mn-lt"/>
              </a:rPr>
              <a:t>школы </a:t>
            </a:r>
            <a:r>
              <a:rPr lang="ru-RU" sz="1800" dirty="0">
                <a:latin typeface="+mn-lt"/>
              </a:rPr>
              <a:t>в</a:t>
            </a:r>
            <a:r>
              <a:rPr lang="ru-RU" sz="18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ru-RU" sz="1800" dirty="0">
                <a:latin typeface="+mn-lt"/>
              </a:rPr>
              <a:t>периоды проведения рекламных кампаний по отношению к среднему количеству посещений при отсутствии рекламы. Приведя значения ежедневного количества сгенерированных дополнительных посетителей к понесённым расходам получим данные по стоимости одного дополнительного посещения. </a:t>
            </a:r>
            <a:r>
              <a:rPr lang="ru-RU" dirty="0"/>
              <a:t>Полученные данные характеризуют эффективность рекламных кампаний с точки зрения привлечения посетителей на сайт. Рекламные кампании отсортированы по эффективности от большей к меньшей.</a:t>
            </a:r>
          </a:p>
          <a:p>
            <a:pPr indent="360000" algn="just"/>
            <a:endParaRPr lang="ru-RU" dirty="0"/>
          </a:p>
        </p:txBody>
      </p:sp>
      <p:graphicFrame>
        <p:nvGraphicFramePr>
          <p:cNvPr id="25" name="Таблица 10">
            <a:extLst>
              <a:ext uri="{FF2B5EF4-FFF2-40B4-BE49-F238E27FC236}">
                <a16:creationId xmlns:a16="http://schemas.microsoft.com/office/drawing/2014/main" id="{19DB6C40-F2C2-4460-B60D-E029BD5EC8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710703"/>
              </p:ext>
            </p:extLst>
          </p:nvPr>
        </p:nvGraphicFramePr>
        <p:xfrm>
          <a:off x="3036000" y="3924000"/>
          <a:ext cx="8549999" cy="22555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488406">
                  <a:extLst>
                    <a:ext uri="{9D8B030D-6E8A-4147-A177-3AD203B41FA5}">
                      <a16:colId xmlns:a16="http://schemas.microsoft.com/office/drawing/2014/main" val="1060721299"/>
                    </a:ext>
                  </a:extLst>
                </a:gridCol>
                <a:gridCol w="2810977">
                  <a:extLst>
                    <a:ext uri="{9D8B030D-6E8A-4147-A177-3AD203B41FA5}">
                      <a16:colId xmlns:a16="http://schemas.microsoft.com/office/drawing/2014/main" val="3730294796"/>
                    </a:ext>
                  </a:extLst>
                </a:gridCol>
                <a:gridCol w="3250616">
                  <a:extLst>
                    <a:ext uri="{9D8B030D-6E8A-4147-A177-3AD203B41FA5}">
                      <a16:colId xmlns:a16="http://schemas.microsoft.com/office/drawing/2014/main" val="2835790685"/>
                    </a:ext>
                  </a:extLst>
                </a:gridCol>
              </a:tblGrid>
              <a:tr h="408967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Рекламная кампания</a:t>
                      </a:r>
                    </a:p>
                  </a:txBody>
                  <a:tcPr anchor="ctr">
                    <a:lnR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Генерация дополнительных посещений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Стоимость одного дополнительного посещения, руб.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826020"/>
                  </a:ext>
                </a:extLst>
              </a:tr>
              <a:tr h="318097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Advanced algorithms series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0,47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97412"/>
                  </a:ext>
                </a:extLst>
              </a:tr>
              <a:tr h="318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Intro to python course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0,58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992689"/>
                  </a:ext>
                </a:extLst>
              </a:tr>
              <a:tr h="318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Women in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tech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symposium 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0,61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03528"/>
                  </a:ext>
                </a:extLst>
              </a:tr>
              <a:tr h="318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Virtual reality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233698"/>
                  </a:ext>
                </a:extLst>
              </a:tr>
              <a:tr h="318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drive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167924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E5CD17-3283-4664-9C13-AE3EF040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50000" r="51312"/>
          <a:stretch/>
        </p:blipFill>
        <p:spPr>
          <a:xfrm>
            <a:off x="336000" y="3506751"/>
            <a:ext cx="2475001" cy="29935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764E6-AC3A-4C68-8261-AB10F133B1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7" t="51312" r="1444" b="1444"/>
          <a:stretch/>
        </p:blipFill>
        <p:spPr>
          <a:xfrm>
            <a:off x="639718" y="357676"/>
            <a:ext cx="1867564" cy="286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5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EBB97FC-C188-4D5D-81E4-2BE2A400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0" y="365125"/>
            <a:ext cx="11205000" cy="1325563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dirty="0">
                <a:latin typeface="+mn-lt"/>
              </a:rPr>
              <a:t>Регистрации на сайте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br>
              <a:rPr lang="en-US" sz="4400" dirty="0">
                <a:solidFill>
                  <a:schemeClr val="accent2"/>
                </a:solidFill>
                <a:latin typeface="+mn-lt"/>
              </a:rPr>
            </a:br>
            <a:r>
              <a:rPr lang="ru-RU" sz="4400" dirty="0">
                <a:latin typeface="+mn-lt"/>
              </a:rPr>
              <a:t>с учётом проводимых рекламных кампаний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96FB7B-09C9-4D64-AD93-5214F7756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0" y="1972650"/>
            <a:ext cx="11746714" cy="41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5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CDD6A44-ABD1-4B59-A40D-F4BB1776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0" y="324000"/>
            <a:ext cx="9044999" cy="1199151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latin typeface="+mn-lt"/>
              </a:rPr>
              <a:t>Регистрации на сайте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br>
              <a:rPr lang="en-US" sz="4400" dirty="0">
                <a:solidFill>
                  <a:schemeClr val="accent2"/>
                </a:solidFill>
                <a:latin typeface="+mn-lt"/>
              </a:rPr>
            </a:br>
            <a:r>
              <a:rPr lang="ru-RU" sz="4400" dirty="0">
                <a:latin typeface="+mn-lt"/>
              </a:rPr>
              <a:t>с учётом рекламных кампаний</a:t>
            </a:r>
            <a:endParaRPr lang="ru-RU" dirty="0">
              <a:latin typeface="+mn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F4B234-1DDA-4C3D-ABA6-5C9F286163A2}"/>
              </a:ext>
            </a:extLst>
          </p:cNvPr>
          <p:cNvSpPr/>
          <p:nvPr/>
        </p:nvSpPr>
        <p:spPr>
          <a:xfrm>
            <a:off x="471001" y="1719000"/>
            <a:ext cx="87749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График демонстрирует рост количества регистраций на сайте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1800" dirty="0">
                <a:solidFill>
                  <a:schemeClr val="accent2"/>
                </a:solidFill>
                <a:latin typeface="+mn-lt"/>
              </a:rPr>
              <a:t>школы </a:t>
            </a:r>
            <a:r>
              <a:rPr lang="ru-RU" sz="1800" dirty="0">
                <a:latin typeface="+mn-lt"/>
              </a:rPr>
              <a:t>в</a:t>
            </a:r>
            <a:r>
              <a:rPr lang="ru-RU" sz="18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ru-RU" sz="1800" dirty="0">
                <a:latin typeface="+mn-lt"/>
              </a:rPr>
              <a:t>периоды проведения рекламных кампаний по отношению к среднему значению количества регистраций при отсутствии рекламы. Приведя значения ежедневного количества сгенерированных дополнительных регистраций к понесённым расходам получим данные по стоимости одной дополнительной регистрации. </a:t>
            </a:r>
            <a:r>
              <a:rPr lang="ru-RU" dirty="0"/>
              <a:t>Полученные данные характеризуют эффективность рекламных кампаний с точки зрения генерации дополнительных регистраций на сайте. Рекламные кампании отсортированы по эффективности от большей к меньшей.</a:t>
            </a:r>
          </a:p>
          <a:p>
            <a:pPr indent="360000" algn="just"/>
            <a:endParaRPr lang="ru-RU" dirty="0"/>
          </a:p>
        </p:txBody>
      </p:sp>
      <p:graphicFrame>
        <p:nvGraphicFramePr>
          <p:cNvPr id="25" name="Таблица 10">
            <a:extLst>
              <a:ext uri="{FF2B5EF4-FFF2-40B4-BE49-F238E27FC236}">
                <a16:creationId xmlns:a16="http://schemas.microsoft.com/office/drawing/2014/main" id="{19DB6C40-F2C2-4460-B60D-E029BD5EC8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523825"/>
              </p:ext>
            </p:extLst>
          </p:nvPr>
        </p:nvGraphicFramePr>
        <p:xfrm>
          <a:off x="606001" y="4098480"/>
          <a:ext cx="8549999" cy="22555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488406">
                  <a:extLst>
                    <a:ext uri="{9D8B030D-6E8A-4147-A177-3AD203B41FA5}">
                      <a16:colId xmlns:a16="http://schemas.microsoft.com/office/drawing/2014/main" val="1060721299"/>
                    </a:ext>
                  </a:extLst>
                </a:gridCol>
                <a:gridCol w="2810977">
                  <a:extLst>
                    <a:ext uri="{9D8B030D-6E8A-4147-A177-3AD203B41FA5}">
                      <a16:colId xmlns:a16="http://schemas.microsoft.com/office/drawing/2014/main" val="3730294796"/>
                    </a:ext>
                  </a:extLst>
                </a:gridCol>
                <a:gridCol w="3250616">
                  <a:extLst>
                    <a:ext uri="{9D8B030D-6E8A-4147-A177-3AD203B41FA5}">
                      <a16:colId xmlns:a16="http://schemas.microsoft.com/office/drawing/2014/main" val="2835790685"/>
                    </a:ext>
                  </a:extLst>
                </a:gridCol>
              </a:tblGrid>
              <a:tr h="408967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Рекламная кампания</a:t>
                      </a:r>
                    </a:p>
                  </a:txBody>
                  <a:tcPr anchor="ctr">
                    <a:lnR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Генерация дополнительных регистраций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Стоимость одной дополнительной регистрации, руб.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826020"/>
                  </a:ext>
                </a:extLst>
              </a:tr>
              <a:tr h="318097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Advanced algorithms series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3,95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97412"/>
                  </a:ext>
                </a:extLst>
              </a:tr>
              <a:tr h="318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Virtual reality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5,14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992689"/>
                  </a:ext>
                </a:extLst>
              </a:tr>
              <a:tr h="318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Intro to python course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6,56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03528"/>
                  </a:ext>
                </a:extLst>
              </a:tr>
              <a:tr h="318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Women in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tech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symposium 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9,27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233698"/>
                  </a:ext>
                </a:extLst>
              </a:tr>
              <a:tr h="318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drive</a:t>
                      </a:r>
                    </a:p>
                  </a:txBody>
                  <a:tcPr anchor="ctr"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20,93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167924"/>
                  </a:ext>
                </a:extLst>
              </a:tr>
            </a:tbl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A0274C-FD23-4B13-AA12-4F370BB09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" r="53280" b="52625"/>
          <a:stretch/>
        </p:blipFill>
        <p:spPr>
          <a:xfrm>
            <a:off x="9471000" y="371128"/>
            <a:ext cx="2498550" cy="265287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1DEF045-D388-483E-BA84-94B91FB8E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5" t="787" r="787" b="51312"/>
          <a:stretch/>
        </p:blipFill>
        <p:spPr>
          <a:xfrm>
            <a:off x="9651000" y="3249000"/>
            <a:ext cx="2177908" cy="32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5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875FF-F6F1-4C90-BD98-F73FBD21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234000"/>
            <a:ext cx="11520002" cy="993875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Выводы по результатам анализа</a:t>
            </a:r>
            <a:endParaRPr lang="ru-RU" dirty="0"/>
          </a:p>
        </p:txBody>
      </p:sp>
      <p:sp>
        <p:nvSpPr>
          <p:cNvPr id="16" name="Шестиугольник 15">
            <a:extLst>
              <a:ext uri="{FF2B5EF4-FFF2-40B4-BE49-F238E27FC236}">
                <a16:creationId xmlns:a16="http://schemas.microsoft.com/office/drawing/2014/main" id="{FCA4A868-293A-445E-A75A-48A817C734EA}"/>
              </a:ext>
            </a:extLst>
          </p:cNvPr>
          <p:cNvSpPr/>
          <p:nvPr/>
        </p:nvSpPr>
        <p:spPr>
          <a:xfrm>
            <a:off x="381000" y="1169549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27FF5-CDB5-492F-BE7B-25C07E2CA49C}"/>
              </a:ext>
            </a:extLst>
          </p:cNvPr>
          <p:cNvSpPr txBox="1"/>
          <p:nvPr/>
        </p:nvSpPr>
        <p:spPr>
          <a:xfrm>
            <a:off x="426907" y="11917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5" name="Шестиугольник 24">
            <a:extLst>
              <a:ext uri="{FF2B5EF4-FFF2-40B4-BE49-F238E27FC236}">
                <a16:creationId xmlns:a16="http://schemas.microsoft.com/office/drawing/2014/main" id="{53B7FB49-6326-490D-83D2-F54B925303E0}"/>
              </a:ext>
            </a:extLst>
          </p:cNvPr>
          <p:cNvSpPr/>
          <p:nvPr/>
        </p:nvSpPr>
        <p:spPr>
          <a:xfrm>
            <a:off x="381000" y="2466953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477AFC-3261-4E8E-AFE0-F2EC7EB78127}"/>
              </a:ext>
            </a:extLst>
          </p:cNvPr>
          <p:cNvSpPr txBox="1"/>
          <p:nvPr/>
        </p:nvSpPr>
        <p:spPr>
          <a:xfrm>
            <a:off x="426907" y="248421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02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26" name="Шестиугольник 25">
            <a:extLst>
              <a:ext uri="{FF2B5EF4-FFF2-40B4-BE49-F238E27FC236}">
                <a16:creationId xmlns:a16="http://schemas.microsoft.com/office/drawing/2014/main" id="{20F3CE53-3E9C-4A48-BE59-8E6FE35507D2}"/>
              </a:ext>
            </a:extLst>
          </p:cNvPr>
          <p:cNvSpPr/>
          <p:nvPr/>
        </p:nvSpPr>
        <p:spPr>
          <a:xfrm>
            <a:off x="381000" y="3971787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F588E8-F4E9-43FA-AEEF-2E8B39DBF7B1}"/>
              </a:ext>
            </a:extLst>
          </p:cNvPr>
          <p:cNvSpPr txBox="1"/>
          <p:nvPr/>
        </p:nvSpPr>
        <p:spPr>
          <a:xfrm>
            <a:off x="426907" y="399417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03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27" name="Шестиугольник 26">
            <a:extLst>
              <a:ext uri="{FF2B5EF4-FFF2-40B4-BE49-F238E27FC236}">
                <a16:creationId xmlns:a16="http://schemas.microsoft.com/office/drawing/2014/main" id="{14699BDF-8AEF-4931-8419-4EC38092B689}"/>
              </a:ext>
            </a:extLst>
          </p:cNvPr>
          <p:cNvSpPr/>
          <p:nvPr/>
        </p:nvSpPr>
        <p:spPr>
          <a:xfrm>
            <a:off x="381000" y="4692567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B2E067-1137-4202-94BD-69AA76EE0FB2}"/>
              </a:ext>
            </a:extLst>
          </p:cNvPr>
          <p:cNvSpPr txBox="1"/>
          <p:nvPr/>
        </p:nvSpPr>
        <p:spPr>
          <a:xfrm>
            <a:off x="426906" y="471495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04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0456A48-8D47-49C1-9306-4DAD4CCD93F2}"/>
              </a:ext>
            </a:extLst>
          </p:cNvPr>
          <p:cNvSpPr/>
          <p:nvPr/>
        </p:nvSpPr>
        <p:spPr>
          <a:xfrm>
            <a:off x="1141276" y="3883560"/>
            <a:ext cx="10663888" cy="67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Конверсия посещений сайта </a:t>
            </a:r>
            <a:r>
              <a:rPr lang="ru-RU" dirty="0">
                <a:solidFill>
                  <a:schemeClr val="accent2"/>
                </a:solidFill>
                <a:ea typeface="+mj-ea"/>
                <a:cs typeface="+mj-cs"/>
              </a:rPr>
              <a:t>@школы 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в регистрации пользователей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Android 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IOS 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на порядок превосходит аналогичный показатель для пользователей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C1107B4-E215-4038-B4E1-665BD2A2C586}"/>
              </a:ext>
            </a:extLst>
          </p:cNvPr>
          <p:cNvSpPr/>
          <p:nvPr/>
        </p:nvSpPr>
        <p:spPr>
          <a:xfrm>
            <a:off x="1141275" y="4647567"/>
            <a:ext cx="10663887" cy="67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Среди проведённых рекламных кампаний наибольшую эффективность продемонстрировала Advanced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algorithms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series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, наименьшую со значительным отставанием –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Ui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ux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drive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2BA3279-77D6-495D-8D2F-A73CE4AFBAFE}"/>
              </a:ext>
            </a:extLst>
          </p:cNvPr>
          <p:cNvSpPr/>
          <p:nvPr/>
        </p:nvSpPr>
        <p:spPr>
          <a:xfrm>
            <a:off x="1147112" y="2349000"/>
            <a:ext cx="10663887" cy="156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Количество регистраций на сайте </a:t>
            </a:r>
            <a:r>
              <a:rPr lang="ru-RU" dirty="0">
                <a:solidFill>
                  <a:schemeClr val="accent2"/>
                </a:solidFill>
                <a:ea typeface="+mj-ea"/>
                <a:cs typeface="+mj-cs"/>
              </a:rPr>
              <a:t>@школы 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умеренно коррелирует с количеством посещений, однако степень корреляции различна в разные моменты времени. Это свидетельствует о влиянии на количество регистраций других факторов (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эффективности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рекламы, сезонности и т.п.). Практически половину регистраций на сайт </a:t>
            </a:r>
            <a:r>
              <a:rPr lang="ru-RU" dirty="0">
                <a:solidFill>
                  <a:schemeClr val="accent2"/>
                </a:solidFill>
                <a:ea typeface="+mj-ea"/>
                <a:cs typeface="+mj-cs"/>
              </a:rPr>
              <a:t>@школы 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производят пользователи A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ndroid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порядка трети – пользователи Web, оставшиеся 20% - пользователи IOS.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B3E4B1-6DDD-41EE-AE78-F173E9C3203D}"/>
              </a:ext>
            </a:extLst>
          </p:cNvPr>
          <p:cNvSpPr/>
          <p:nvPr/>
        </p:nvSpPr>
        <p:spPr>
          <a:xfrm>
            <a:off x="1141275" y="1089000"/>
            <a:ext cx="10623818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Выделяются отдельные периоды более высокой посещаемости сайта </a:t>
            </a:r>
            <a:r>
              <a:rPr lang="ru-RU" dirty="0">
                <a:solidFill>
                  <a:schemeClr val="accent2"/>
                </a:solidFill>
                <a:ea typeface="+mj-ea"/>
                <a:cs typeface="+mj-cs"/>
              </a:rPr>
              <a:t>@школы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которые совпадают по времени с проведением рекламных кампаний, и явные «провалы» между ними. 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Б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ольшинство посетителей переходит на сайт </a:t>
            </a:r>
            <a:r>
              <a:rPr lang="ru-RU" dirty="0">
                <a:solidFill>
                  <a:schemeClr val="accent2"/>
                </a:solidFill>
                <a:ea typeface="+mj-ea"/>
                <a:cs typeface="+mj-cs"/>
              </a:rPr>
              <a:t>@школы 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 платформы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пользователи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Android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IOS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составляют в сумме не более 15%.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8842108-070B-42FC-A7F9-724CF6112CA0}"/>
              </a:ext>
            </a:extLst>
          </p:cNvPr>
          <p:cNvGrpSpPr/>
          <p:nvPr/>
        </p:nvGrpSpPr>
        <p:grpSpPr>
          <a:xfrm>
            <a:off x="381000" y="5449091"/>
            <a:ext cx="587465" cy="506435"/>
            <a:chOff x="381000" y="5847565"/>
            <a:chExt cx="587465" cy="506435"/>
          </a:xfrm>
        </p:grpSpPr>
        <p:sp>
          <p:nvSpPr>
            <p:cNvPr id="22" name="Шестиугольник 21">
              <a:extLst>
                <a:ext uri="{FF2B5EF4-FFF2-40B4-BE49-F238E27FC236}">
                  <a16:creationId xmlns:a16="http://schemas.microsoft.com/office/drawing/2014/main" id="{01EDB6A2-62E7-4D7F-BDCE-45C77085FAC1}"/>
                </a:ext>
              </a:extLst>
            </p:cNvPr>
            <p:cNvSpPr/>
            <p:nvPr/>
          </p:nvSpPr>
          <p:spPr>
            <a:xfrm>
              <a:off x="381000" y="5847565"/>
              <a:ext cx="587465" cy="50643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228FF1-E98F-460C-AD5E-C9E731856505}"/>
                </a:ext>
              </a:extLst>
            </p:cNvPr>
            <p:cNvSpPr txBox="1"/>
            <p:nvPr/>
          </p:nvSpPr>
          <p:spPr>
            <a:xfrm>
              <a:off x="426906" y="5869949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DB89DE6-E279-48B7-AC4A-1B0AD5985EF8}"/>
              </a:ext>
            </a:extLst>
          </p:cNvPr>
          <p:cNvSpPr/>
          <p:nvPr/>
        </p:nvSpPr>
        <p:spPr>
          <a:xfrm>
            <a:off x="1142325" y="5359358"/>
            <a:ext cx="10663887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В период проведения рекламной кампании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Women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tech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symposium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отмечается явный провал значений конверсии на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Android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и IOS. Возможными причинами этого может быть, как неудачное решение </a:t>
            </a:r>
            <a:b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по продвижению на мобильных платформах, так и технические проблемы с регистрацией пользователей на них.</a:t>
            </a:r>
          </a:p>
        </p:txBody>
      </p:sp>
    </p:spTree>
    <p:extLst>
      <p:ext uri="{BB962C8B-B14F-4D97-AF65-F5344CB8AC3E}">
        <p14:creationId xmlns:p14="http://schemas.microsoft.com/office/powerpoint/2010/main" val="3391177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AFA92017-5A71-43DE-962B-93D81B320387}"/>
              </a:ext>
            </a:extLst>
          </p:cNvPr>
          <p:cNvSpPr/>
          <p:nvPr/>
        </p:nvSpPr>
        <p:spPr>
          <a:xfrm>
            <a:off x="5831550" y="1674000"/>
            <a:ext cx="5580000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BC85A074-3F9D-437C-B2DE-DCAF80B82D5A}"/>
              </a:ext>
            </a:extLst>
          </p:cNvPr>
          <p:cNvSpPr/>
          <p:nvPr/>
        </p:nvSpPr>
        <p:spPr>
          <a:xfrm>
            <a:off x="5879550" y="5138998"/>
            <a:ext cx="5580000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7E22BA43-D6D0-468F-AA73-1A16FE9C9B9C}"/>
              </a:ext>
            </a:extLst>
          </p:cNvPr>
          <p:cNvSpPr/>
          <p:nvPr/>
        </p:nvSpPr>
        <p:spPr>
          <a:xfrm>
            <a:off x="6596550" y="3443548"/>
            <a:ext cx="5580000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E52F0E5-A701-46B7-93E6-826C2E6D14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1000" y="3007311"/>
            <a:ext cx="2177475" cy="2177475"/>
          </a:xfrm>
          <a:prstGeom prst="rect">
            <a:avLst/>
          </a:prstGeom>
        </p:spPr>
      </p:pic>
      <p:sp>
        <p:nvSpPr>
          <p:cNvPr id="28" name="Дуга 27">
            <a:extLst>
              <a:ext uri="{FF2B5EF4-FFF2-40B4-BE49-F238E27FC236}">
                <a16:creationId xmlns:a16="http://schemas.microsoft.com/office/drawing/2014/main" id="{E48D25B4-3BD1-409A-ABE9-E2BD6382D55C}"/>
              </a:ext>
            </a:extLst>
          </p:cNvPr>
          <p:cNvSpPr/>
          <p:nvPr/>
        </p:nvSpPr>
        <p:spPr>
          <a:xfrm rot="13602773">
            <a:off x="2766000" y="2574000"/>
            <a:ext cx="3065550" cy="3065550"/>
          </a:xfrm>
          <a:prstGeom prst="arc">
            <a:avLst>
              <a:gd name="adj1" fmla="val 13591648"/>
              <a:gd name="adj2" fmla="val 2384487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BBD38C4-87A6-472B-A1E5-7BA8A19CE3CA}"/>
              </a:ext>
            </a:extLst>
          </p:cNvPr>
          <p:cNvSpPr/>
          <p:nvPr/>
        </p:nvSpPr>
        <p:spPr>
          <a:xfrm>
            <a:off x="0" y="0"/>
            <a:ext cx="2639925" cy="6858000"/>
          </a:xfrm>
          <a:custGeom>
            <a:avLst/>
            <a:gdLst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639925 w 2639925"/>
              <a:gd name="connsiteY2" fmla="*/ 6858000 h 6858000"/>
              <a:gd name="connsiteX3" fmla="*/ 0 w 2639925"/>
              <a:gd name="connsiteY3" fmla="*/ 6858000 h 6858000"/>
              <a:gd name="connsiteX4" fmla="*/ 0 w 2639925"/>
              <a:gd name="connsiteY4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628900 w 2639925"/>
              <a:gd name="connsiteY2" fmla="*/ 2009775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085975 w 2639925"/>
              <a:gd name="connsiteY2" fmla="*/ 2038350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2381250 w 2639925"/>
              <a:gd name="connsiteY3" fmla="*/ 4857750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1990725 w 2639925"/>
              <a:gd name="connsiteY3" fmla="*/ 4876800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1990725 w 2639925"/>
              <a:gd name="connsiteY3" fmla="*/ 5050971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9925" h="6858000">
                <a:moveTo>
                  <a:pt x="0" y="0"/>
                </a:moveTo>
                <a:lnTo>
                  <a:pt x="2639925" y="0"/>
                </a:lnTo>
                <a:lnTo>
                  <a:pt x="1990725" y="1990725"/>
                </a:lnTo>
                <a:lnTo>
                  <a:pt x="1990725" y="5050971"/>
                </a:lnTo>
                <a:lnTo>
                  <a:pt x="26399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A7B5BD2-9D27-4CD1-ACBA-82892017AE9A}"/>
              </a:ext>
            </a:extLst>
          </p:cNvPr>
          <p:cNvCxnSpPr>
            <a:cxnSpLocks/>
            <a:stCxn id="23" idx="15"/>
          </p:cNvCxnSpPr>
          <p:nvPr/>
        </p:nvCxnSpPr>
        <p:spPr>
          <a:xfrm flipH="1">
            <a:off x="4251000" y="2326501"/>
            <a:ext cx="1580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6A0C5CE-244C-4B48-A069-27A5659DE144}"/>
              </a:ext>
            </a:extLst>
          </p:cNvPr>
          <p:cNvCxnSpPr>
            <a:cxnSpLocks/>
          </p:cNvCxnSpPr>
          <p:nvPr/>
        </p:nvCxnSpPr>
        <p:spPr>
          <a:xfrm flipV="1">
            <a:off x="4251000" y="2326501"/>
            <a:ext cx="0" cy="680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79F0EC7B-122C-4BF7-B14B-31EE9F64ED92}"/>
              </a:ext>
            </a:extLst>
          </p:cNvPr>
          <p:cNvCxnSpPr>
            <a:cxnSpLocks/>
          </p:cNvCxnSpPr>
          <p:nvPr/>
        </p:nvCxnSpPr>
        <p:spPr>
          <a:xfrm flipV="1">
            <a:off x="4251000" y="5138999"/>
            <a:ext cx="0" cy="6617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1112A4B0-0625-4DC7-9A07-534D4B4AE1C5}"/>
              </a:ext>
            </a:extLst>
          </p:cNvPr>
          <p:cNvCxnSpPr>
            <a:cxnSpLocks/>
          </p:cNvCxnSpPr>
          <p:nvPr/>
        </p:nvCxnSpPr>
        <p:spPr>
          <a:xfrm flipH="1">
            <a:off x="4251000" y="5800759"/>
            <a:ext cx="1605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4065879-2B31-4C19-93D2-8D6A19BBA4B3}"/>
              </a:ext>
            </a:extLst>
          </p:cNvPr>
          <p:cNvCxnSpPr>
            <a:cxnSpLocks/>
          </p:cNvCxnSpPr>
          <p:nvPr/>
        </p:nvCxnSpPr>
        <p:spPr>
          <a:xfrm flipH="1">
            <a:off x="5342125" y="4096049"/>
            <a:ext cx="12480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B69FDBA-6C82-48DD-8357-849CD4438F8E}"/>
              </a:ext>
            </a:extLst>
          </p:cNvPr>
          <p:cNvSpPr/>
          <p:nvPr/>
        </p:nvSpPr>
        <p:spPr>
          <a:xfrm>
            <a:off x="6141000" y="1764000"/>
            <a:ext cx="41963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Сконцентрировать усилия на повышении конверсии в </a:t>
            </a:r>
            <a:r>
              <a:rPr lang="en-US" sz="1600" dirty="0"/>
              <a:t>Web. </a:t>
            </a:r>
            <a:r>
              <a:rPr lang="ru-RU" sz="1600" dirty="0"/>
              <a:t>Спланировать проведение рекламных кампаний, ориентированных на эту платформу</a:t>
            </a:r>
            <a:r>
              <a:rPr lang="en-US" sz="1600" dirty="0"/>
              <a:t>.</a:t>
            </a:r>
            <a:endParaRPr lang="ru-RU" sz="1600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B9475B0-AB54-4CBC-B18C-43CE147F75FA}"/>
              </a:ext>
            </a:extLst>
          </p:cNvPr>
          <p:cNvSpPr/>
          <p:nvPr/>
        </p:nvSpPr>
        <p:spPr>
          <a:xfrm>
            <a:off x="6174614" y="5276782"/>
            <a:ext cx="41963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Выявить и устранить причину провалов конверсии на мобильных платформах в период проведения рекламной кампании </a:t>
            </a:r>
            <a:r>
              <a:rPr lang="ru-RU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Women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tech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symposium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600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2A33362-F562-4B94-A970-2D0949FF2643}"/>
              </a:ext>
            </a:extLst>
          </p:cNvPr>
          <p:cNvSpPr/>
          <p:nvPr/>
        </p:nvSpPr>
        <p:spPr>
          <a:xfrm>
            <a:off x="6906000" y="3566782"/>
            <a:ext cx="41963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Проанализировать неудачные рекламные кампании, выявить причины их низкой эффективности и учесть результаты анализа в дальнейшей работе.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90C2EB-832E-45A7-92F5-A6C06A33B1A0}"/>
              </a:ext>
            </a:extLst>
          </p:cNvPr>
          <p:cNvSpPr txBox="1"/>
          <p:nvPr/>
        </p:nvSpPr>
        <p:spPr>
          <a:xfrm>
            <a:off x="2541001" y="179392"/>
            <a:ext cx="9666784" cy="1438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5400" dirty="0"/>
              <a:t>Рекомендации по повышению эффективности работы </a:t>
            </a:r>
            <a:r>
              <a:rPr lang="en-US" sz="5400" dirty="0">
                <a:solidFill>
                  <a:schemeClr val="accent2"/>
                </a:solidFill>
              </a:rPr>
              <a:t>@</a:t>
            </a:r>
            <a:r>
              <a:rPr lang="ru-RU" sz="5400" dirty="0">
                <a:solidFill>
                  <a:schemeClr val="accent2"/>
                </a:solidFill>
              </a:rPr>
              <a:t>школы</a:t>
            </a:r>
          </a:p>
        </p:txBody>
      </p:sp>
    </p:spTree>
    <p:extLst>
      <p:ext uri="{BB962C8B-B14F-4D97-AF65-F5344CB8AC3E}">
        <p14:creationId xmlns:p14="http://schemas.microsoft.com/office/powerpoint/2010/main" val="469923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0C370953-F495-4EB6-B835-70A5E7B3F6EE}"/>
              </a:ext>
            </a:extLst>
          </p:cNvPr>
          <p:cNvSpPr/>
          <p:nvPr/>
        </p:nvSpPr>
        <p:spPr>
          <a:xfrm rot="10800000">
            <a:off x="0" y="-61352"/>
            <a:ext cx="7512001" cy="6976184"/>
          </a:xfrm>
          <a:custGeom>
            <a:avLst/>
            <a:gdLst>
              <a:gd name="connsiteX0" fmla="*/ 7512001 w 7512001"/>
              <a:gd name="connsiteY0" fmla="*/ 6976184 h 6976184"/>
              <a:gd name="connsiteX1" fmla="*/ 7471158 w 7512001"/>
              <a:gd name="connsiteY1" fmla="*/ 6914835 h 6976184"/>
              <a:gd name="connsiteX2" fmla="*/ 0 w 7512001"/>
              <a:gd name="connsiteY2" fmla="*/ 6914835 h 6976184"/>
              <a:gd name="connsiteX3" fmla="*/ 2882430 w 7512001"/>
              <a:gd name="connsiteY3" fmla="*/ 0 h 6976184"/>
              <a:gd name="connsiteX4" fmla="*/ 2920480 w 7512001"/>
              <a:gd name="connsiteY4" fmla="*/ 56832 h 6976184"/>
              <a:gd name="connsiteX5" fmla="*/ 7512001 w 7512001"/>
              <a:gd name="connsiteY5" fmla="*/ 56832 h 697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2001" h="6976184">
                <a:moveTo>
                  <a:pt x="7512001" y="6976184"/>
                </a:moveTo>
                <a:lnTo>
                  <a:pt x="7471158" y="6914835"/>
                </a:lnTo>
                <a:lnTo>
                  <a:pt x="0" y="6914835"/>
                </a:lnTo>
                <a:lnTo>
                  <a:pt x="2882430" y="0"/>
                </a:lnTo>
                <a:lnTo>
                  <a:pt x="2920480" y="56832"/>
                </a:lnTo>
                <a:lnTo>
                  <a:pt x="7512001" y="56832"/>
                </a:lnTo>
                <a:close/>
              </a:path>
            </a:pathLst>
          </a:cu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FFD0F1-A8A3-42C9-B720-DC92A4B978A6}"/>
              </a:ext>
            </a:extLst>
          </p:cNvPr>
          <p:cNvSpPr/>
          <p:nvPr/>
        </p:nvSpPr>
        <p:spPr>
          <a:xfrm>
            <a:off x="-1" y="3051068"/>
            <a:ext cx="4386001" cy="865933"/>
          </a:xfrm>
          <a:custGeom>
            <a:avLst/>
            <a:gdLst>
              <a:gd name="connsiteX0" fmla="*/ 0 w 4386001"/>
              <a:gd name="connsiteY0" fmla="*/ 0 h 865933"/>
              <a:gd name="connsiteX1" fmla="*/ 4386001 w 4386001"/>
              <a:gd name="connsiteY1" fmla="*/ 0 h 865933"/>
              <a:gd name="connsiteX2" fmla="*/ 4386001 w 4386001"/>
              <a:gd name="connsiteY2" fmla="*/ 865933 h 865933"/>
              <a:gd name="connsiteX3" fmla="*/ 0 w 4386001"/>
              <a:gd name="connsiteY3" fmla="*/ 865933 h 865933"/>
              <a:gd name="connsiteX4" fmla="*/ 0 w 4386001"/>
              <a:gd name="connsiteY4" fmla="*/ 0 h 865933"/>
              <a:gd name="connsiteX0" fmla="*/ 0 w 4386001"/>
              <a:gd name="connsiteY0" fmla="*/ 0 h 865933"/>
              <a:gd name="connsiteX1" fmla="*/ 4386001 w 4386001"/>
              <a:gd name="connsiteY1" fmla="*/ 0 h 865933"/>
              <a:gd name="connsiteX2" fmla="*/ 3547801 w 4386001"/>
              <a:gd name="connsiteY2" fmla="*/ 865933 h 865933"/>
              <a:gd name="connsiteX3" fmla="*/ 0 w 4386001"/>
              <a:gd name="connsiteY3" fmla="*/ 865933 h 865933"/>
              <a:gd name="connsiteX4" fmla="*/ 0 w 4386001"/>
              <a:gd name="connsiteY4" fmla="*/ 0 h 86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001" h="865933">
                <a:moveTo>
                  <a:pt x="0" y="0"/>
                </a:moveTo>
                <a:lnTo>
                  <a:pt x="4386001" y="0"/>
                </a:lnTo>
                <a:lnTo>
                  <a:pt x="3547801" y="865933"/>
                </a:lnTo>
                <a:lnTo>
                  <a:pt x="0" y="865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5428684" y="2827955"/>
            <a:ext cx="559378" cy="4356910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59378"/>
              <a:gd name="connsiteY0" fmla="*/ 222006 h 5400000"/>
              <a:gd name="connsiteX1" fmla="*/ 540000 w 559378"/>
              <a:gd name="connsiteY1" fmla="*/ 0 h 5400000"/>
              <a:gd name="connsiteX2" fmla="*/ 559378 w 559378"/>
              <a:gd name="connsiteY2" fmla="*/ 5121168 h 5400000"/>
              <a:gd name="connsiteX3" fmla="*/ 0 w 559378"/>
              <a:gd name="connsiteY3" fmla="*/ 5400000 h 5400000"/>
              <a:gd name="connsiteX4" fmla="*/ 32 w 559378"/>
              <a:gd name="connsiteY4" fmla="*/ 222006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78" h="5400000">
                <a:moveTo>
                  <a:pt x="32" y="222006"/>
                </a:moveTo>
                <a:lnTo>
                  <a:pt x="540000" y="0"/>
                </a:lnTo>
                <a:cubicBezTo>
                  <a:pt x="546459" y="1707056"/>
                  <a:pt x="552919" y="3414112"/>
                  <a:pt x="559378" y="5121168"/>
                </a:cubicBezTo>
                <a:lnTo>
                  <a:pt x="0" y="5400000"/>
                </a:lnTo>
                <a:cubicBezTo>
                  <a:pt x="11" y="3674002"/>
                  <a:pt x="21" y="1948004"/>
                  <a:pt x="32" y="222006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7186273" y="-358921"/>
            <a:ext cx="540000" cy="5111456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3336 w 540000"/>
              <a:gd name="connsiteY0" fmla="*/ 21435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33336 w 540000"/>
              <a:gd name="connsiteY4" fmla="*/ 214350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5400000">
                <a:moveTo>
                  <a:pt x="33336" y="214350"/>
                </a:moveTo>
                <a:lnTo>
                  <a:pt x="540000" y="0"/>
                </a:lnTo>
                <a:lnTo>
                  <a:pt x="465692" y="5204060"/>
                </a:lnTo>
                <a:lnTo>
                  <a:pt x="0" y="5400000"/>
                </a:lnTo>
                <a:lnTo>
                  <a:pt x="33336" y="2143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314723" y="2993671"/>
            <a:ext cx="3711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Спасибо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CE2EAD-2412-417F-88FB-C550E96061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020" y="6197271"/>
            <a:ext cx="495000" cy="495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21C2C-180F-4B4C-9AF2-4857121235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4021" y="6193200"/>
            <a:ext cx="495000" cy="495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A97388F-E907-4FD3-A95C-5CF6C4C8D4E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104020" y="6193200"/>
            <a:ext cx="495000" cy="495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D0C7A6D-3872-4E59-9AC3-40A2003338C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914020" y="6193200"/>
            <a:ext cx="495000" cy="49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977A22-8CE3-4A02-83EB-8386BC816700}"/>
              </a:ext>
            </a:extLst>
          </p:cNvPr>
          <p:cNvSpPr txBox="1"/>
          <p:nvPr/>
        </p:nvSpPr>
        <p:spPr>
          <a:xfrm>
            <a:off x="111000" y="4208671"/>
            <a:ext cx="6694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Михаил Осторожный</a:t>
            </a:r>
          </a:p>
          <a:p>
            <a:r>
              <a:rPr lang="ru-RU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502-555-0152</a:t>
            </a:r>
          </a:p>
          <a:p>
            <a:r>
              <a:rPr lang="en-US" sz="1800" b="0" i="0" u="none" strike="noStrike" baseline="0" dirty="0" err="1">
                <a:solidFill>
                  <a:srgbClr val="FFFFFF"/>
                </a:solidFill>
                <a:latin typeface="Arial" panose="020B0604020202020204" pitchFamily="34" charset="0"/>
              </a:rPr>
              <a:t>michael@onlin</a:t>
            </a:r>
            <a:r>
              <a:rPr lang="ru-RU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е_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scool.com</a:t>
            </a:r>
          </a:p>
          <a:p>
            <a:r>
              <a:rPr lang="en-US" sz="18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</a:rPr>
              <a:t>www.online_scool.com</a:t>
            </a:r>
          </a:p>
        </p:txBody>
      </p:sp>
    </p:spTree>
    <p:extLst>
      <p:ext uri="{BB962C8B-B14F-4D97-AF65-F5344CB8AC3E}">
        <p14:creationId xmlns:p14="http://schemas.microsoft.com/office/powerpoint/2010/main" val="162856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EBB97FC-C188-4D5D-81E4-2BE2A400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400" dirty="0">
                <a:latin typeface="+mn-lt"/>
              </a:rPr>
              <a:t>Посещаемость сайта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421AE8-9443-493D-A849-3DAA61284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0" y="1690688"/>
            <a:ext cx="11721000" cy="4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F9C61E-E36B-4AA1-9B32-253C81A9D207}"/>
              </a:ext>
            </a:extLst>
          </p:cNvPr>
          <p:cNvSpPr/>
          <p:nvPr/>
        </p:nvSpPr>
        <p:spPr>
          <a:xfrm>
            <a:off x="0" y="0"/>
            <a:ext cx="7532340" cy="6858000"/>
          </a:xfrm>
          <a:custGeom>
            <a:avLst/>
            <a:gdLst>
              <a:gd name="connsiteX0" fmla="*/ 0 w 4050000"/>
              <a:gd name="connsiteY0" fmla="*/ 0 h 6984000"/>
              <a:gd name="connsiteX1" fmla="*/ 4050000 w 4050000"/>
              <a:gd name="connsiteY1" fmla="*/ 0 h 6984000"/>
              <a:gd name="connsiteX2" fmla="*/ 4050000 w 4050000"/>
              <a:gd name="connsiteY2" fmla="*/ 6984000 h 6984000"/>
              <a:gd name="connsiteX3" fmla="*/ 0 w 4050000"/>
              <a:gd name="connsiteY3" fmla="*/ 6984000 h 6984000"/>
              <a:gd name="connsiteX4" fmla="*/ 0 w 4050000"/>
              <a:gd name="connsiteY4" fmla="*/ 0 h 698400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05000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59864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509480"/>
              <a:gd name="connsiteY0" fmla="*/ 38100 h 7022100"/>
              <a:gd name="connsiteX1" fmla="*/ 7509480 w 7509480"/>
              <a:gd name="connsiteY1" fmla="*/ 0 h 7022100"/>
              <a:gd name="connsiteX2" fmla="*/ 4598640 w 7509480"/>
              <a:gd name="connsiteY2" fmla="*/ 7022100 h 7022100"/>
              <a:gd name="connsiteX3" fmla="*/ 0 w 7509480"/>
              <a:gd name="connsiteY3" fmla="*/ 7022100 h 7022100"/>
              <a:gd name="connsiteX4" fmla="*/ 0 w 7509480"/>
              <a:gd name="connsiteY4" fmla="*/ 38100 h 7022100"/>
              <a:gd name="connsiteX0" fmla="*/ 0 w 7532340"/>
              <a:gd name="connsiteY0" fmla="*/ 0 h 6984000"/>
              <a:gd name="connsiteX1" fmla="*/ 7532340 w 7532340"/>
              <a:gd name="connsiteY1" fmla="*/ 762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  <a:gd name="connsiteX0" fmla="*/ 0 w 7532340"/>
              <a:gd name="connsiteY0" fmla="*/ 0 h 6984000"/>
              <a:gd name="connsiteX1" fmla="*/ 7532340 w 7532340"/>
              <a:gd name="connsiteY1" fmla="*/ 277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2340" h="6984000">
                <a:moveTo>
                  <a:pt x="0" y="0"/>
                </a:moveTo>
                <a:lnTo>
                  <a:pt x="7532340" y="2770"/>
                </a:lnTo>
                <a:lnTo>
                  <a:pt x="4598640" y="6984000"/>
                </a:lnTo>
                <a:lnTo>
                  <a:pt x="0" y="6984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5E22F419-5D2B-48E1-8D1A-A0588A1B8D01}"/>
              </a:ext>
            </a:extLst>
          </p:cNvPr>
          <p:cNvSpPr/>
          <p:nvPr/>
        </p:nvSpPr>
        <p:spPr>
          <a:xfrm>
            <a:off x="198253" y="188999"/>
            <a:ext cx="7067747" cy="6466633"/>
          </a:xfrm>
          <a:custGeom>
            <a:avLst/>
            <a:gdLst>
              <a:gd name="connsiteX0" fmla="*/ 0 w 4050000"/>
              <a:gd name="connsiteY0" fmla="*/ 0 h 6984000"/>
              <a:gd name="connsiteX1" fmla="*/ 4050000 w 4050000"/>
              <a:gd name="connsiteY1" fmla="*/ 0 h 6984000"/>
              <a:gd name="connsiteX2" fmla="*/ 4050000 w 4050000"/>
              <a:gd name="connsiteY2" fmla="*/ 6984000 h 6984000"/>
              <a:gd name="connsiteX3" fmla="*/ 0 w 4050000"/>
              <a:gd name="connsiteY3" fmla="*/ 6984000 h 6984000"/>
              <a:gd name="connsiteX4" fmla="*/ 0 w 4050000"/>
              <a:gd name="connsiteY4" fmla="*/ 0 h 698400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05000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59864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509480"/>
              <a:gd name="connsiteY0" fmla="*/ 38100 h 7022100"/>
              <a:gd name="connsiteX1" fmla="*/ 7509480 w 7509480"/>
              <a:gd name="connsiteY1" fmla="*/ 0 h 7022100"/>
              <a:gd name="connsiteX2" fmla="*/ 4598640 w 7509480"/>
              <a:gd name="connsiteY2" fmla="*/ 7022100 h 7022100"/>
              <a:gd name="connsiteX3" fmla="*/ 0 w 7509480"/>
              <a:gd name="connsiteY3" fmla="*/ 7022100 h 7022100"/>
              <a:gd name="connsiteX4" fmla="*/ 0 w 7509480"/>
              <a:gd name="connsiteY4" fmla="*/ 38100 h 7022100"/>
              <a:gd name="connsiteX0" fmla="*/ 0 w 7532340"/>
              <a:gd name="connsiteY0" fmla="*/ 0 h 6984000"/>
              <a:gd name="connsiteX1" fmla="*/ 7532340 w 7532340"/>
              <a:gd name="connsiteY1" fmla="*/ 762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  <a:gd name="connsiteX0" fmla="*/ 0 w 7532340"/>
              <a:gd name="connsiteY0" fmla="*/ 0 h 6984000"/>
              <a:gd name="connsiteX1" fmla="*/ 7532340 w 7532340"/>
              <a:gd name="connsiteY1" fmla="*/ 277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2340" h="6984000">
                <a:moveTo>
                  <a:pt x="0" y="0"/>
                </a:moveTo>
                <a:lnTo>
                  <a:pt x="7532340" y="2770"/>
                </a:lnTo>
                <a:lnTo>
                  <a:pt x="4598640" y="6984000"/>
                </a:lnTo>
                <a:lnTo>
                  <a:pt x="0" y="69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8E0CCD-0F62-4CF6-8133-13F94AFF6DDD}"/>
              </a:ext>
            </a:extLst>
          </p:cNvPr>
          <p:cNvSpPr/>
          <p:nvPr/>
        </p:nvSpPr>
        <p:spPr>
          <a:xfrm>
            <a:off x="7903573" y="299378"/>
            <a:ext cx="37724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Посещаемость сайта </a:t>
            </a:r>
            <a:r>
              <a:rPr lang="en-US" sz="4400" dirty="0">
                <a:solidFill>
                  <a:schemeClr val="accent2"/>
                </a:solidFill>
              </a:rPr>
              <a:t>@</a:t>
            </a:r>
            <a:r>
              <a:rPr lang="ru-RU" sz="4400" dirty="0">
                <a:solidFill>
                  <a:schemeClr val="accent2"/>
                </a:solidFill>
              </a:rPr>
              <a:t>школы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969FCC9-666E-4510-A99F-5D6FEFBCA4AF}"/>
              </a:ext>
            </a:extLst>
          </p:cNvPr>
          <p:cNvSpPr/>
          <p:nvPr/>
        </p:nvSpPr>
        <p:spPr>
          <a:xfrm>
            <a:off x="6861000" y="1880871"/>
            <a:ext cx="4905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Как видно из графика значения количества посещений имеют существенный ежедневный разброс</a:t>
            </a:r>
            <a:r>
              <a:rPr lang="en-US" dirty="0"/>
              <a:t> (</a:t>
            </a:r>
            <a:r>
              <a:rPr lang="ru-RU" dirty="0"/>
              <a:t>минимальное значение -</a:t>
            </a:r>
            <a:r>
              <a:rPr lang="en-US" dirty="0"/>
              <a:t> 344</a:t>
            </a:r>
            <a:r>
              <a:rPr lang="ru-RU" dirty="0"/>
              <a:t>, максимальное значение - </a:t>
            </a:r>
            <a:r>
              <a:rPr lang="en-US" dirty="0"/>
              <a:t>1394</a:t>
            </a:r>
            <a:r>
              <a:rPr lang="ru-RU" dirty="0"/>
              <a:t>, среднеквадратическое отклонение </a:t>
            </a:r>
            <a:r>
              <a:rPr lang="en-US" dirty="0"/>
              <a:t>- </a:t>
            </a:r>
            <a:r>
              <a:rPr lang="ru-RU" dirty="0"/>
              <a:t>238). Однако, при этом значения достаточно равномерно распределены относительно среднего  значения (среднее значение – 754, посещаемость сайта выше среднего в 44% случаев, ниже среднего – в 56% случаев). </a:t>
            </a:r>
          </a:p>
          <a:p>
            <a:pPr indent="360000" algn="just"/>
            <a:r>
              <a:rPr lang="ru-RU" dirty="0"/>
              <a:t>Не прибегая к специальным вычислениям по графику можно выделить отдельные периоды более высокой посещаемости (вторая половина марта, апрель, последняя декада мая – первая декада июня,  последняя декада июня – первая, вторая декады июля, август)  с явными «провалами» между ними. 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968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EBB97FC-C188-4D5D-81E4-2BE2A400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ru-RU" sz="4400" dirty="0">
                <a:latin typeface="+mn-lt"/>
              </a:rPr>
              <a:t>Посещаемость сайта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br>
              <a:rPr lang="en-US" sz="4400" dirty="0">
                <a:solidFill>
                  <a:schemeClr val="accent2"/>
                </a:solidFill>
                <a:latin typeface="+mn-lt"/>
              </a:rPr>
            </a:br>
            <a:r>
              <a:rPr lang="ru-RU" sz="4400" dirty="0">
                <a:latin typeface="+mn-lt"/>
              </a:rPr>
              <a:t>с разбивкой по платформам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A7F1BB-90EA-4B72-BFFE-75898408B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0" y="1881000"/>
            <a:ext cx="11880000" cy="41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6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CDD6A44-ABD1-4B59-A40D-F4BB1776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849"/>
            <a:ext cx="10837800" cy="1199151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latin typeface="+mn-lt"/>
              </a:rPr>
              <a:t>Посещаемость сайта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dirty="0">
                <a:solidFill>
                  <a:schemeClr val="accent2"/>
                </a:solidFill>
                <a:latin typeface="+mn-lt"/>
              </a:rPr>
              <a:t>школы </a:t>
            </a:r>
            <a:br>
              <a:rPr lang="ru-RU" dirty="0">
                <a:solidFill>
                  <a:schemeClr val="accent2"/>
                </a:solidFill>
                <a:latin typeface="+mn-lt"/>
              </a:rPr>
            </a:br>
            <a:r>
              <a:rPr lang="ru-RU" dirty="0">
                <a:latin typeface="+mn-lt"/>
              </a:rPr>
              <a:t>с разбивкой по платформам</a:t>
            </a:r>
          </a:p>
        </p:txBody>
      </p:sp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B6EFF59B-76C8-44F7-A886-AF31867D2DC4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1083383175"/>
              </p:ext>
            </p:extLst>
          </p:nvPr>
        </p:nvGraphicFramePr>
        <p:xfrm>
          <a:off x="1078498" y="4118587"/>
          <a:ext cx="5335335" cy="212956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15476">
                  <a:extLst>
                    <a:ext uri="{9D8B030D-6E8A-4147-A177-3AD203B41FA5}">
                      <a16:colId xmlns:a16="http://schemas.microsoft.com/office/drawing/2014/main" val="1060721299"/>
                    </a:ext>
                  </a:extLst>
                </a:gridCol>
                <a:gridCol w="2067176">
                  <a:extLst>
                    <a:ext uri="{9D8B030D-6E8A-4147-A177-3AD203B41FA5}">
                      <a16:colId xmlns:a16="http://schemas.microsoft.com/office/drawing/2014/main" val="3730294796"/>
                    </a:ext>
                  </a:extLst>
                </a:gridCol>
                <a:gridCol w="1952683">
                  <a:extLst>
                    <a:ext uri="{9D8B030D-6E8A-4147-A177-3AD203B41FA5}">
                      <a16:colId xmlns:a16="http://schemas.microsoft.com/office/drawing/2014/main" val="2835790685"/>
                    </a:ext>
                  </a:extLst>
                </a:gridCol>
              </a:tblGrid>
              <a:tr h="763395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Название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платформы</a:t>
                      </a:r>
                    </a:p>
                  </a:txBody>
                  <a:tcPr anchor="ctr">
                    <a:lnR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Суммарное количество посещений сайта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Доля от общего числа посещений сайта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, %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826020"/>
                  </a:ext>
                </a:extLst>
              </a:tr>
              <a:tr h="43502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Web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118927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dirty="0">
                          <a:effectLst/>
                        </a:rPr>
                        <a:t>85,7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97412"/>
                  </a:ext>
                </a:extLst>
              </a:tr>
              <a:tr h="43655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Android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13972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10,1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992689"/>
                  </a:ext>
                </a:extLst>
              </a:tr>
              <a:tr h="43502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IOS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5804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  <a:endParaRPr lang="ru-RU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03528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F4B234-1DDA-4C3D-ABA6-5C9F286163A2}"/>
              </a:ext>
            </a:extLst>
          </p:cNvPr>
          <p:cNvSpPr/>
          <p:nvPr/>
        </p:nvSpPr>
        <p:spPr>
          <a:xfrm>
            <a:off x="966000" y="1997839"/>
            <a:ext cx="54703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График наглядно демонстрирует, что подавляющее (более 85%) большинство посетителей переходит на сайт с платформы </a:t>
            </a:r>
            <a:r>
              <a:rPr lang="en-US" dirty="0"/>
              <a:t>Web</a:t>
            </a:r>
            <a:r>
              <a:rPr lang="ru-RU" dirty="0"/>
              <a:t>. Пользователи </a:t>
            </a:r>
            <a:r>
              <a:rPr lang="en-US" dirty="0"/>
              <a:t>Android </a:t>
            </a:r>
            <a:r>
              <a:rPr lang="ru-RU" dirty="0"/>
              <a:t>и </a:t>
            </a:r>
            <a:r>
              <a:rPr lang="en-US" dirty="0"/>
              <a:t>IOS </a:t>
            </a:r>
            <a:r>
              <a:rPr lang="ru-RU" dirty="0"/>
              <a:t>составляют в среднем около 10% и 4% соответственно. Это соотношение остаётся относительно постоянным во всём отчётном периоде.</a:t>
            </a:r>
          </a:p>
          <a:p>
            <a:pPr algn="just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92464F-0F6D-4D87-A29A-17799CEB7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00" y="1944000"/>
            <a:ext cx="4284000" cy="418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EBB97FC-C188-4D5D-81E4-2BE2A400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ru-RU" dirty="0">
                <a:latin typeface="+mn-lt"/>
              </a:rPr>
              <a:t>Регистрации на</a:t>
            </a:r>
            <a:r>
              <a:rPr lang="ru-RU" sz="4400" dirty="0">
                <a:latin typeface="+mn-lt"/>
              </a:rPr>
              <a:t> сайте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endParaRPr lang="ru-RU" sz="4400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1151E7-1901-4E0D-85DC-4BE164BE5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9" y="1809000"/>
            <a:ext cx="11804571" cy="41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7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4C6136-4052-43D7-8E4F-C460DA6511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3925" y="234457"/>
            <a:ext cx="2249487" cy="3284662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B29901-C541-4FD2-ADF4-7AADF8850D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39962" y="909457"/>
            <a:ext cx="2249487" cy="2609662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B79140B-6B4C-4E67-925B-030D8614477C}"/>
              </a:ext>
            </a:extLst>
          </p:cNvPr>
          <p:cNvSpPr txBox="1"/>
          <p:nvPr/>
        </p:nvSpPr>
        <p:spPr>
          <a:xfrm>
            <a:off x="5466000" y="463542"/>
            <a:ext cx="6300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000" dirty="0"/>
              <a:t>Регистрации на сайте </a:t>
            </a:r>
            <a:r>
              <a:rPr lang="en-US" sz="4000" dirty="0">
                <a:solidFill>
                  <a:schemeClr val="accent2"/>
                </a:solidFill>
              </a:rPr>
              <a:t>@</a:t>
            </a:r>
            <a:r>
              <a:rPr lang="ru-RU" sz="4000" dirty="0">
                <a:solidFill>
                  <a:schemeClr val="accent2"/>
                </a:solidFill>
              </a:rPr>
              <a:t>школы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8ED0DC6-8515-48E5-8848-0B42EA7A7681}"/>
              </a:ext>
            </a:extLst>
          </p:cNvPr>
          <p:cNvSpPr/>
          <p:nvPr/>
        </p:nvSpPr>
        <p:spPr>
          <a:xfrm>
            <a:off x="5871000" y="1629000"/>
            <a:ext cx="574766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Для наглядности на визуализации вне масштаба приведён график суммарного количества посещений сайта </a:t>
            </a:r>
            <a:r>
              <a:rPr lang="en-US" sz="1800" dirty="0">
                <a:solidFill>
                  <a:schemeClr val="accent2"/>
                </a:solidFill>
              </a:rPr>
              <a:t>@</a:t>
            </a:r>
            <a:r>
              <a:rPr lang="ru-RU" sz="1800" dirty="0">
                <a:solidFill>
                  <a:schemeClr val="accent2"/>
                </a:solidFill>
              </a:rPr>
              <a:t>школы</a:t>
            </a:r>
            <a:r>
              <a:rPr lang="ru-RU" dirty="0"/>
              <a:t>.</a:t>
            </a:r>
          </a:p>
          <a:p>
            <a:pPr indent="360000" algn="just"/>
            <a:r>
              <a:rPr lang="ru-RU" dirty="0"/>
              <a:t>Количество регистраций на сайте </a:t>
            </a:r>
            <a:r>
              <a:rPr lang="en-US" sz="1800" dirty="0">
                <a:solidFill>
                  <a:schemeClr val="accent2"/>
                </a:solidFill>
              </a:rPr>
              <a:t>@</a:t>
            </a:r>
            <a:r>
              <a:rPr lang="ru-RU" sz="1800" dirty="0">
                <a:solidFill>
                  <a:schemeClr val="accent2"/>
                </a:solidFill>
              </a:rPr>
              <a:t>школы</a:t>
            </a:r>
            <a:r>
              <a:rPr lang="ru-RU" dirty="0"/>
              <a:t> имеет  существенный ежедневный разброс</a:t>
            </a:r>
            <a:r>
              <a:rPr lang="en-US" dirty="0"/>
              <a:t> (</a:t>
            </a:r>
            <a:r>
              <a:rPr lang="ru-RU" dirty="0"/>
              <a:t>минимальное значение -</a:t>
            </a:r>
            <a:r>
              <a:rPr lang="en-US" dirty="0"/>
              <a:t> 48</a:t>
            </a:r>
            <a:r>
              <a:rPr lang="ru-RU" dirty="0"/>
              <a:t>, максимальное значение - </a:t>
            </a:r>
            <a:r>
              <a:rPr lang="en-US" dirty="0"/>
              <a:t>230</a:t>
            </a:r>
            <a:r>
              <a:rPr lang="ru-RU" dirty="0"/>
              <a:t>, среднеквадратическое отклонение </a:t>
            </a:r>
            <a:r>
              <a:rPr lang="en-US" dirty="0"/>
              <a:t>- 33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умеренно коррелирует с количеством посещений сайта (коэффициент корреляции 0,58).</a:t>
            </a:r>
          </a:p>
          <a:p>
            <a:pPr indent="360000" algn="just"/>
            <a:r>
              <a:rPr lang="ru-RU" dirty="0"/>
              <a:t>По графикам видно, что количество регистраций на сайте </a:t>
            </a:r>
            <a:r>
              <a:rPr lang="en-US" sz="1800" dirty="0">
                <a:solidFill>
                  <a:schemeClr val="accent2"/>
                </a:solidFill>
              </a:rPr>
              <a:t>@</a:t>
            </a:r>
            <a:r>
              <a:rPr lang="ru-RU" sz="1800" dirty="0">
                <a:solidFill>
                  <a:schemeClr val="accent2"/>
                </a:solidFill>
              </a:rPr>
              <a:t>школы </a:t>
            </a:r>
            <a:r>
              <a:rPr lang="ru-RU" dirty="0"/>
              <a:t>в разные периоды времени </a:t>
            </a:r>
            <a:br>
              <a:rPr lang="ru-RU" dirty="0"/>
            </a:br>
            <a:r>
              <a:rPr lang="ru-RU" dirty="0"/>
              <a:t>по-разному коррелирует с количеством посещений. Так, если в апреле корреляция более сильная, </a:t>
            </a:r>
            <a:br>
              <a:rPr lang="ru-RU" dirty="0"/>
            </a:br>
            <a:r>
              <a:rPr lang="ru-RU" dirty="0"/>
              <a:t>то в последней декаде июня – первой, второй декадах июля взрывной рост посещений сайта не влечёт за собой соответствующего повышения количества регистраций (корреляция более слабая).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991477-0E79-4631-9FE8-CF7D703A65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51"/>
          <a:stretch/>
        </p:blipFill>
        <p:spPr>
          <a:xfrm>
            <a:off x="696000" y="3789000"/>
            <a:ext cx="4111551" cy="27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4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EBB97FC-C188-4D5D-81E4-2BE2A400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0000"/>
              </a:lnSpc>
            </a:pPr>
            <a:r>
              <a:rPr lang="ru-RU" sz="4400" dirty="0">
                <a:latin typeface="+mn-lt"/>
              </a:rPr>
              <a:t>Регистрации на  сайте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@</a:t>
            </a:r>
            <a:r>
              <a:rPr lang="ru-RU" sz="4400" dirty="0">
                <a:solidFill>
                  <a:schemeClr val="accent2"/>
                </a:solidFill>
                <a:latin typeface="+mn-lt"/>
              </a:rPr>
              <a:t>школы</a:t>
            </a:r>
            <a:br>
              <a:rPr lang="en-US" sz="4400" dirty="0">
                <a:solidFill>
                  <a:schemeClr val="accent2"/>
                </a:solidFill>
                <a:latin typeface="+mn-lt"/>
              </a:rPr>
            </a:br>
            <a:r>
              <a:rPr lang="ru-RU" sz="4400" dirty="0">
                <a:latin typeface="+mn-lt"/>
              </a:rPr>
              <a:t>с разбивкой по платформам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99E1A9-4D1C-476B-A000-B5234BD87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1854000"/>
            <a:ext cx="11766000" cy="4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76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1424</Words>
  <Application>Microsoft Office PowerPoint</Application>
  <PresentationFormat>Широкоэкранный</PresentationFormat>
  <Paragraphs>177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Посещаемость сайта @школы</vt:lpstr>
      <vt:lpstr>Презентация PowerPoint</vt:lpstr>
      <vt:lpstr>Посещаемость сайта @школы с разбивкой по платформам</vt:lpstr>
      <vt:lpstr>Посещаемость сайта @школы  с разбивкой по платформам</vt:lpstr>
      <vt:lpstr>Регистрации на сайте @школы</vt:lpstr>
      <vt:lpstr>Презентация PowerPoint</vt:lpstr>
      <vt:lpstr>Регистрации на  сайте @школы с разбивкой по платформам</vt:lpstr>
      <vt:lpstr>Регистрации на сайте @школы  с разбивкой по платформам</vt:lpstr>
      <vt:lpstr>Конверсия посещений сайта @школы в регистрации</vt:lpstr>
      <vt:lpstr>Презентация PowerPoint</vt:lpstr>
      <vt:lpstr>Конверсия посещений сайта @школы в регистрации с разбивкой по платформам</vt:lpstr>
      <vt:lpstr>Презентация PowerPoint</vt:lpstr>
      <vt:lpstr>Затраты на проведение рекламных кампаний @школы</vt:lpstr>
      <vt:lpstr>Презентация PowerPoint</vt:lpstr>
      <vt:lpstr>Презентация PowerPoint</vt:lpstr>
      <vt:lpstr>Презентация PowerPoint</vt:lpstr>
      <vt:lpstr>Посещения сайта @школы с учётом рекламных кампаний</vt:lpstr>
      <vt:lpstr>Посещения сайта @школы с учётом рекламных кампаний</vt:lpstr>
      <vt:lpstr>Регистрации на сайте @школы с учётом проводимых рекламных кампаний</vt:lpstr>
      <vt:lpstr>Регистрации на сайте @школы с учётом рекламных кампаний</vt:lpstr>
      <vt:lpstr>Выводы по результатам анализа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michas91</cp:lastModifiedBy>
  <cp:revision>105</cp:revision>
  <dcterms:created xsi:type="dcterms:W3CDTF">2020-06-06T17:14:33Z</dcterms:created>
  <dcterms:modified xsi:type="dcterms:W3CDTF">2025-12-07T11:55:19Z</dcterms:modified>
</cp:coreProperties>
</file>